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itle Text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/>
          <p:nvPr>
            <p:ph type="title"/>
          </p:nvPr>
        </p:nvSpPr>
        <p:spPr>
          <a:xfrm>
            <a:off x="457641" y="274638"/>
            <a:ext cx="8228719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7" name="Slide Number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itle Text"/>
          <p:cNvSpPr/>
          <p:nvPr>
            <p:ph type="title"/>
          </p:nvPr>
        </p:nvSpPr>
        <p:spPr>
          <a:xfrm>
            <a:off x="914400" y="107950"/>
            <a:ext cx="7315200" cy="563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Slide Number"/>
          <p:cNvSpPr/>
          <p:nvPr>
            <p:ph type="sldNum" sz="quarter" idx="2"/>
          </p:nvPr>
        </p:nvSpPr>
        <p:spPr>
          <a:xfrm>
            <a:off x="5060344" y="6527435"/>
            <a:ext cx="273657" cy="26425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itle Text"/>
          <p:cNvSpPr/>
          <p:nvPr>
            <p:ph type="title"/>
          </p:nvPr>
        </p:nvSpPr>
        <p:spPr>
          <a:xfrm>
            <a:off x="914400" y="107950"/>
            <a:ext cx="7315200" cy="563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Slide Number"/>
          <p:cNvSpPr/>
          <p:nvPr>
            <p:ph type="sldNum" sz="quarter" idx="2"/>
          </p:nvPr>
        </p:nvSpPr>
        <p:spPr>
          <a:xfrm>
            <a:off x="5060344" y="6527435"/>
            <a:ext cx="273657" cy="26425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tle Text"/>
          <p:cNvSpPr/>
          <p:nvPr>
            <p:ph type="title"/>
          </p:nvPr>
        </p:nvSpPr>
        <p:spPr>
          <a:xfrm>
            <a:off x="914400" y="107950"/>
            <a:ext cx="7315200" cy="563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7" name="Slide Number"/>
          <p:cNvSpPr/>
          <p:nvPr>
            <p:ph type="sldNum" sz="quarter" idx="2"/>
          </p:nvPr>
        </p:nvSpPr>
        <p:spPr>
          <a:xfrm>
            <a:off x="5060344" y="6527435"/>
            <a:ext cx="273657" cy="26425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178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片 7" descr="图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37" y="161925"/>
            <a:ext cx="1328739" cy="4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矩形 3"/>
          <p:cNvSpPr/>
          <p:nvPr/>
        </p:nvSpPr>
        <p:spPr>
          <a:xfrm>
            <a:off x="8513999" y="539319"/>
            <a:ext cx="432001" cy="90001"/>
          </a:xfrm>
          <a:prstGeom prst="rect">
            <a:avLst/>
          </a:prstGeom>
          <a:solidFill>
            <a:srgbClr val="FFFFFF"/>
          </a:solidFill>
          <a:ln w="15875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sp>
        <p:nvSpPr>
          <p:cNvPr id="19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202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图片 7" descr="图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37" y="161925"/>
            <a:ext cx="1328739" cy="4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矩形 3"/>
          <p:cNvSpPr/>
          <p:nvPr/>
        </p:nvSpPr>
        <p:spPr>
          <a:xfrm>
            <a:off x="8513999" y="539319"/>
            <a:ext cx="432001" cy="90001"/>
          </a:xfrm>
          <a:prstGeom prst="rect">
            <a:avLst/>
          </a:prstGeom>
          <a:solidFill>
            <a:srgbClr val="FFFFFF"/>
          </a:solidFill>
          <a:ln w="15875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sp>
        <p:nvSpPr>
          <p:cNvPr id="21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226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238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图片 7" descr="图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37" y="161925"/>
            <a:ext cx="1328739" cy="46672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矩形 3"/>
          <p:cNvSpPr/>
          <p:nvPr/>
        </p:nvSpPr>
        <p:spPr>
          <a:xfrm>
            <a:off x="8513999" y="539319"/>
            <a:ext cx="432001" cy="90001"/>
          </a:xfrm>
          <a:prstGeom prst="rect">
            <a:avLst/>
          </a:prstGeom>
          <a:solidFill>
            <a:srgbClr val="FFFFFF"/>
          </a:solidFill>
          <a:ln w="15875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sp>
        <p:nvSpPr>
          <p:cNvPr id="25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262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图片 6" descr="图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矩形 2"/>
          <p:cNvSpPr/>
          <p:nvPr/>
        </p:nvSpPr>
        <p:spPr>
          <a:xfrm>
            <a:off x="8537575" y="539750"/>
            <a:ext cx="431800" cy="88900"/>
          </a:xfrm>
          <a:prstGeom prst="rect">
            <a:avLst/>
          </a:prstGeom>
          <a:ln w="15875">
            <a:solidFill>
              <a:srgbClr val="FFFFFF"/>
            </a:solidFill>
            <a:miter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</p:txBody>
      </p:sp>
      <p:pic>
        <p:nvPicPr>
          <p:cNvPr id="274" name="图片 8" descr="图片 8"/>
          <p:cNvPicPr>
            <a:picLocks noChangeAspect="1"/>
          </p:cNvPicPr>
          <p:nvPr/>
        </p:nvPicPr>
        <p:blipFill>
          <a:blip r:embed="rId5">
            <a:extLst/>
          </a:blip>
          <a:srcRect l="0" t="0" r="80431" b="88004"/>
          <a:stretch>
            <a:fillRect/>
          </a:stretch>
        </p:blipFill>
        <p:spPr>
          <a:xfrm>
            <a:off x="0" y="0"/>
            <a:ext cx="1789114" cy="8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"/>
          <p:cNvSpPr/>
          <p:nvPr/>
        </p:nvSpPr>
        <p:spPr>
          <a:xfrm>
            <a:off x="0" y="-85725"/>
            <a:ext cx="9174163" cy="69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8" fill="norm" stroke="1" extrusionOk="0">
                <a:moveTo>
                  <a:pt x="0" y="21240"/>
                </a:moveTo>
                <a:lnTo>
                  <a:pt x="12189" y="21285"/>
                </a:lnTo>
                <a:cubicBezTo>
                  <a:pt x="12716" y="21285"/>
                  <a:pt x="12544" y="21600"/>
                  <a:pt x="12846" y="20925"/>
                </a:cubicBezTo>
                <a:lnTo>
                  <a:pt x="14065" y="14130"/>
                </a:lnTo>
                <a:lnTo>
                  <a:pt x="21600" y="14130"/>
                </a:lnTo>
                <a:lnTo>
                  <a:pt x="21593" y="0"/>
                </a:lnTo>
                <a:lnTo>
                  <a:pt x="0" y="45"/>
                </a:lnTo>
                <a:lnTo>
                  <a:pt x="0" y="2124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3" name="Shape"/>
          <p:cNvSpPr/>
          <p:nvPr/>
        </p:nvSpPr>
        <p:spPr>
          <a:xfrm>
            <a:off x="-1588" y="1108075"/>
            <a:ext cx="9175751" cy="5749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" y="21564"/>
                </a:moveTo>
                <a:lnTo>
                  <a:pt x="21600" y="21600"/>
                </a:lnTo>
                <a:lnTo>
                  <a:pt x="21525" y="0"/>
                </a:lnTo>
                <a:lnTo>
                  <a:pt x="0" y="0"/>
                </a:lnTo>
                <a:lnTo>
                  <a:pt x="26" y="215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84" name="Shape"/>
          <p:cNvSpPr/>
          <p:nvPr/>
        </p:nvSpPr>
        <p:spPr>
          <a:xfrm>
            <a:off x="3175" y="694641"/>
            <a:ext cx="9131300" cy="67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2" fill="norm" stroke="1" extrusionOk="0">
                <a:moveTo>
                  <a:pt x="21574" y="160"/>
                </a:moveTo>
                <a:lnTo>
                  <a:pt x="9197" y="111"/>
                </a:lnTo>
                <a:cubicBezTo>
                  <a:pt x="8671" y="111"/>
                  <a:pt x="9028" y="-278"/>
                  <a:pt x="8813" y="403"/>
                </a:cubicBezTo>
                <a:lnTo>
                  <a:pt x="8164" y="4246"/>
                </a:lnTo>
                <a:cubicBezTo>
                  <a:pt x="7976" y="5171"/>
                  <a:pt x="8044" y="5560"/>
                  <a:pt x="7683" y="5900"/>
                </a:cubicBezTo>
                <a:cubicBezTo>
                  <a:pt x="4041" y="5803"/>
                  <a:pt x="0" y="5511"/>
                  <a:pt x="0" y="5511"/>
                </a:cubicBezTo>
                <a:lnTo>
                  <a:pt x="0" y="21322"/>
                </a:lnTo>
                <a:lnTo>
                  <a:pt x="13523" y="21322"/>
                </a:lnTo>
                <a:lnTo>
                  <a:pt x="13789" y="20349"/>
                </a:lnTo>
                <a:lnTo>
                  <a:pt x="14582" y="15825"/>
                </a:lnTo>
                <a:lnTo>
                  <a:pt x="14965" y="15533"/>
                </a:lnTo>
                <a:lnTo>
                  <a:pt x="21600" y="15533"/>
                </a:lnTo>
                <a:lnTo>
                  <a:pt x="21574" y="16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288" name="Group"/>
          <p:cNvGrpSpPr/>
          <p:nvPr/>
        </p:nvGrpSpPr>
        <p:grpSpPr>
          <a:xfrm>
            <a:off x="6910387" y="457200"/>
            <a:ext cx="1922464" cy="576263"/>
            <a:chOff x="0" y="0"/>
            <a:chExt cx="1922462" cy="576262"/>
          </a:xfrm>
        </p:grpSpPr>
        <p:sp>
          <p:nvSpPr>
            <p:cNvPr id="285" name="Rounded Rectangle"/>
            <p:cNvSpPr/>
            <p:nvPr/>
          </p:nvSpPr>
          <p:spPr>
            <a:xfrm>
              <a:off x="-1" y="0"/>
              <a:ext cx="575628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6" name="Rounded Rectangle"/>
            <p:cNvSpPr/>
            <p:nvPr/>
          </p:nvSpPr>
          <p:spPr>
            <a:xfrm>
              <a:off x="671100" y="0"/>
              <a:ext cx="575628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7" name="Rounded Rectangle"/>
            <p:cNvSpPr/>
            <p:nvPr/>
          </p:nvSpPr>
          <p:spPr>
            <a:xfrm>
              <a:off x="1346836" y="0"/>
              <a:ext cx="575627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89" name="Title Text"/>
          <p:cNvSpPr/>
          <p:nvPr>
            <p:ph type="title"/>
          </p:nvPr>
        </p:nvSpPr>
        <p:spPr>
          <a:xfrm>
            <a:off x="361950" y="773112"/>
            <a:ext cx="8401050" cy="674688"/>
          </a:xfrm>
          <a:prstGeom prst="rect">
            <a:avLst/>
          </a:prstGeom>
        </p:spPr>
        <p:txBody>
          <a:bodyPr/>
          <a:lstStyle>
            <a:lvl1pPr algn="l">
              <a:defRPr b="1" sz="4000">
                <a:solidFill>
                  <a:srgbClr val="425462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0" name="Body Level One…"/>
          <p:cNvSpPr/>
          <p:nvPr>
            <p:ph type="body" idx="1"/>
          </p:nvPr>
        </p:nvSpPr>
        <p:spPr>
          <a:xfrm>
            <a:off x="350837" y="1600200"/>
            <a:ext cx="8437563" cy="4754563"/>
          </a:xfrm>
          <a:prstGeom prst="rect">
            <a:avLst/>
          </a:prstGeom>
        </p:spPr>
        <p:txBody>
          <a:bodyPr/>
          <a:lstStyle>
            <a:lvl1pPr>
              <a:buFontTx/>
              <a:buChar char="»"/>
              <a:defRPr>
                <a:latin typeface="+mn-lt"/>
                <a:ea typeface="+mn-ea"/>
                <a:cs typeface="+mn-cs"/>
                <a:sym typeface="Arial"/>
              </a:defRPr>
            </a:lvl1pPr>
            <a:lvl2pPr>
              <a:buFontTx/>
              <a:defRPr>
                <a:latin typeface="+mn-lt"/>
                <a:ea typeface="+mn-ea"/>
                <a:cs typeface="+mn-cs"/>
                <a:sym typeface="Arial"/>
              </a:defRPr>
            </a:lvl2pPr>
            <a:lvl3pPr>
              <a:buFontTx/>
              <a:defRPr>
                <a:latin typeface="+mn-lt"/>
                <a:ea typeface="+mn-ea"/>
                <a:cs typeface="+mn-cs"/>
                <a:sym typeface="Arial"/>
              </a:defRPr>
            </a:lvl3pPr>
            <a:lvl4pPr>
              <a:buFontTx/>
              <a:defRPr>
                <a:latin typeface="+mn-lt"/>
                <a:ea typeface="+mn-ea"/>
                <a:cs typeface="+mn-cs"/>
                <a:sym typeface="Arial"/>
              </a:defRPr>
            </a:lvl4pPr>
            <a:lvl5pPr marL="2235200" indent="-406400">
              <a:buFontTx/>
              <a:defRPr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/>
          <p:nvPr>
            <p:ph type="sldNum" sz="quarter" idx="2"/>
          </p:nvPr>
        </p:nvSpPr>
        <p:spPr>
          <a:xfrm>
            <a:off x="8441397" y="6629400"/>
            <a:ext cx="245404" cy="226986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/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"/>
          <p:cNvSpPr/>
          <p:nvPr/>
        </p:nvSpPr>
        <p:spPr>
          <a:xfrm>
            <a:off x="0" y="-85725"/>
            <a:ext cx="9174163" cy="69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58" fill="norm" stroke="1" extrusionOk="0">
                <a:moveTo>
                  <a:pt x="0" y="21240"/>
                </a:moveTo>
                <a:lnTo>
                  <a:pt x="12189" y="21285"/>
                </a:lnTo>
                <a:cubicBezTo>
                  <a:pt x="12716" y="21285"/>
                  <a:pt x="12544" y="21600"/>
                  <a:pt x="12846" y="20925"/>
                </a:cubicBezTo>
                <a:lnTo>
                  <a:pt x="14065" y="14130"/>
                </a:lnTo>
                <a:lnTo>
                  <a:pt x="21600" y="14130"/>
                </a:lnTo>
                <a:lnTo>
                  <a:pt x="21593" y="0"/>
                </a:lnTo>
                <a:lnTo>
                  <a:pt x="0" y="45"/>
                </a:lnTo>
                <a:lnTo>
                  <a:pt x="0" y="2124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6" name="Shape"/>
          <p:cNvSpPr/>
          <p:nvPr/>
        </p:nvSpPr>
        <p:spPr>
          <a:xfrm>
            <a:off x="-1588" y="1108075"/>
            <a:ext cx="9175751" cy="5749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" y="21564"/>
                </a:moveTo>
                <a:lnTo>
                  <a:pt x="21600" y="21600"/>
                </a:lnTo>
                <a:lnTo>
                  <a:pt x="21525" y="0"/>
                </a:lnTo>
                <a:lnTo>
                  <a:pt x="0" y="0"/>
                </a:lnTo>
                <a:lnTo>
                  <a:pt x="26" y="2156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07" name="Shape"/>
          <p:cNvSpPr/>
          <p:nvPr/>
        </p:nvSpPr>
        <p:spPr>
          <a:xfrm>
            <a:off x="3175" y="694641"/>
            <a:ext cx="9131300" cy="676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2" fill="norm" stroke="1" extrusionOk="0">
                <a:moveTo>
                  <a:pt x="21574" y="160"/>
                </a:moveTo>
                <a:lnTo>
                  <a:pt x="9197" y="111"/>
                </a:lnTo>
                <a:cubicBezTo>
                  <a:pt x="8671" y="111"/>
                  <a:pt x="9028" y="-278"/>
                  <a:pt x="8813" y="403"/>
                </a:cubicBezTo>
                <a:lnTo>
                  <a:pt x="8164" y="4246"/>
                </a:lnTo>
                <a:cubicBezTo>
                  <a:pt x="7976" y="5171"/>
                  <a:pt x="8044" y="5560"/>
                  <a:pt x="7683" y="5900"/>
                </a:cubicBezTo>
                <a:cubicBezTo>
                  <a:pt x="4041" y="5803"/>
                  <a:pt x="0" y="5511"/>
                  <a:pt x="0" y="5511"/>
                </a:cubicBezTo>
                <a:lnTo>
                  <a:pt x="0" y="21322"/>
                </a:lnTo>
                <a:lnTo>
                  <a:pt x="13523" y="21322"/>
                </a:lnTo>
                <a:lnTo>
                  <a:pt x="13789" y="20349"/>
                </a:lnTo>
                <a:lnTo>
                  <a:pt x="14582" y="15825"/>
                </a:lnTo>
                <a:lnTo>
                  <a:pt x="14965" y="15533"/>
                </a:lnTo>
                <a:lnTo>
                  <a:pt x="21600" y="15533"/>
                </a:lnTo>
                <a:lnTo>
                  <a:pt x="21574" y="16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6910387" y="457200"/>
            <a:ext cx="1922464" cy="576263"/>
            <a:chOff x="0" y="0"/>
            <a:chExt cx="1922462" cy="576262"/>
          </a:xfrm>
        </p:grpSpPr>
        <p:sp>
          <p:nvSpPr>
            <p:cNvPr id="308" name="Rounded Rectangle"/>
            <p:cNvSpPr/>
            <p:nvPr/>
          </p:nvSpPr>
          <p:spPr>
            <a:xfrm>
              <a:off x="-1" y="0"/>
              <a:ext cx="575628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9" name="Rounded Rectangle"/>
            <p:cNvSpPr/>
            <p:nvPr/>
          </p:nvSpPr>
          <p:spPr>
            <a:xfrm>
              <a:off x="671100" y="0"/>
              <a:ext cx="575628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0" name="Rounded Rectangle"/>
            <p:cNvSpPr/>
            <p:nvPr/>
          </p:nvSpPr>
          <p:spPr>
            <a:xfrm>
              <a:off x="1346836" y="0"/>
              <a:ext cx="575627" cy="576263"/>
            </a:xfrm>
            <a:prstGeom prst="roundRect">
              <a:avLst>
                <a:gd name="adj" fmla="val 10079"/>
              </a:avLst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12" name="Title Text"/>
          <p:cNvSpPr/>
          <p:nvPr>
            <p:ph type="title"/>
          </p:nvPr>
        </p:nvSpPr>
        <p:spPr>
          <a:xfrm>
            <a:off x="361950" y="773112"/>
            <a:ext cx="8401050" cy="674688"/>
          </a:xfrm>
          <a:prstGeom prst="rect">
            <a:avLst/>
          </a:prstGeom>
        </p:spPr>
        <p:txBody>
          <a:bodyPr/>
          <a:lstStyle>
            <a:lvl1pPr algn="l">
              <a:defRPr b="1" sz="4000">
                <a:solidFill>
                  <a:srgbClr val="425462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3" name="Slide Number"/>
          <p:cNvSpPr/>
          <p:nvPr>
            <p:ph type="sldNum" sz="quarter" idx="2"/>
          </p:nvPr>
        </p:nvSpPr>
        <p:spPr>
          <a:xfrm>
            <a:off x="8441397" y="6629400"/>
            <a:ext cx="245404" cy="226986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文本占位符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/>
            </a:pPr>
          </a:p>
        </p:txBody>
      </p:sp>
      <p:sp>
        <p:nvSpPr>
          <p:cNvPr id="6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/>
          <p:nvPr>
            <p:ph type="title"/>
          </p:nvPr>
        </p:nvSpPr>
        <p:spPr>
          <a:xfrm>
            <a:off x="457200" y="714356"/>
            <a:ext cx="8229600" cy="7143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Title Text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文本占位符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9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103" name="图片占位符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4" name="Body Level One…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rcRect l="0" t="0" r="0" b="48979"/>
          <a:stretch>
            <a:fillRect/>
          </a:stretch>
        </p:blipFill>
        <p:spPr>
          <a:xfrm>
            <a:off x="-144463" y="647700"/>
            <a:ext cx="9431339" cy="1174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/>
          <p:nvPr>
            <p:ph type="sldNum" sz="quarter" idx="2"/>
          </p:nvPr>
        </p:nvSpPr>
        <p:spPr>
          <a:xfrm>
            <a:off x="8413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2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://testmy.net" TargetMode="External"/><Relationship Id="rId5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灯片编号占位符 1"/>
          <p:cNvSpPr/>
          <p:nvPr>
            <p:ph type="sldNum" sz="quarter" idx="2"/>
          </p:nvPr>
        </p:nvSpPr>
        <p:spPr>
          <a:xfrm>
            <a:off x="8498230" y="6416992"/>
            <a:ext cx="18857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fld id="{86CB4B4D-7CA3-9044-876B-883B54F8677D}" type="slidenum">
              <a:rPr>
                <a:latin typeface="华文细黑"/>
                <a:ea typeface="华文细黑"/>
                <a:cs typeface="华文细黑"/>
                <a:sym typeface="华文细黑"/>
              </a:rPr>
            </a:fld>
          </a:p>
        </p:txBody>
      </p:sp>
      <p:pic>
        <p:nvPicPr>
          <p:cNvPr id="323" name="66.png" descr="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950" y="2873382"/>
            <a:ext cx="6535492" cy="374526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tudy &amp; Analysis of Household WiFi Speed…"/>
          <p:cNvSpPr/>
          <p:nvPr/>
        </p:nvSpPr>
        <p:spPr>
          <a:xfrm>
            <a:off x="884375" y="1251578"/>
            <a:ext cx="8391399" cy="103294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latin typeface="Geeza Pro Bold"/>
                <a:ea typeface="Geeza Pro Bold"/>
                <a:cs typeface="Geeza Pro Bold"/>
                <a:sym typeface="Geeza Pro Bold"/>
              </a:defRPr>
            </a:pPr>
            <a:r>
              <a:t>Study &amp; Analysis of Household WiFi Speed </a:t>
            </a:r>
          </a:p>
          <a:p>
            <a:pPr algn="ctr">
              <a:defRPr sz="24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Huafeng Zhang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Results—Obstacle, Number_Users"/>
          <p:cNvSpPr/>
          <p:nvPr/>
        </p:nvSpPr>
        <p:spPr>
          <a:xfrm>
            <a:off x="63532" y="170179"/>
            <a:ext cx="6621920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Results—Obstacle, Number_Users</a:t>
            </a:r>
          </a:p>
        </p:txBody>
      </p:sp>
      <p:pic>
        <p:nvPicPr>
          <p:cNvPr id="544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45" name="Table"/>
          <p:cNvGraphicFramePr/>
          <p:nvPr/>
        </p:nvGraphicFramePr>
        <p:xfrm>
          <a:off x="958850" y="4921250"/>
          <a:ext cx="11042650" cy="332601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66020"/>
                <a:gridCol w="537867"/>
                <a:gridCol w="1324669"/>
                <a:gridCol w="1402176"/>
                <a:gridCol w="1056878"/>
                <a:gridCol w="938687"/>
              </a:tblGrid>
              <a:tr h="39930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Source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Type III SS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Mean Square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F 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Pr&gt;F</a:t>
                      </a:r>
                    </a:p>
                  </a:txBody>
                  <a:tcPr marL="0" marR="0" marT="0" marB="0" anchor="t" anchorCtr="0" horzOverflow="overflow"/>
                </a:tc>
              </a:tr>
              <a:tr h="35309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Obstacle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0.3017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0.3017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21.32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&lt;0.0001</a:t>
                      </a:r>
                    </a:p>
                  </a:txBody>
                  <a:tcPr marL="0" marR="0" marT="0" marB="0" anchor="t" anchorCtr="0" horzOverflow="overflow"/>
                </a:tc>
              </a:tr>
              <a:tr h="33806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13.0712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4.3572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307.93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&lt;0.0001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pic>
        <p:nvPicPr>
          <p:cNvPr id="546" name="Screen Shot 2017-04-29 at 09.27.14.png" descr="Screen Shot 2017-04-29 at 09.27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61" y="1445260"/>
            <a:ext cx="40386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Screen Shot 2017-04-29 at 09.28.04.png" descr="Screen Shot 2017-04-29 at 09.28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6880" y="1407160"/>
            <a:ext cx="4000501" cy="304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lide Number"/>
          <p:cNvSpPr/>
          <p:nvPr>
            <p:ph type="sldNum" sz="quarter" idx="2"/>
          </p:nvPr>
        </p:nvSpPr>
        <p:spPr>
          <a:xfrm>
            <a:off x="8424455" y="6406785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" name="Results—Interactions"/>
          <p:cNvSpPr/>
          <p:nvPr/>
        </p:nvSpPr>
        <p:spPr>
          <a:xfrm>
            <a:off x="63532" y="170179"/>
            <a:ext cx="411803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Results—Interactions</a:t>
            </a:r>
          </a:p>
        </p:txBody>
      </p:sp>
      <p:pic>
        <p:nvPicPr>
          <p:cNvPr id="551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2" name="Table"/>
          <p:cNvGraphicFramePr/>
          <p:nvPr/>
        </p:nvGraphicFramePr>
        <p:xfrm>
          <a:off x="806450" y="949463"/>
          <a:ext cx="11042650" cy="3326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80560"/>
                <a:gridCol w="359271"/>
                <a:gridCol w="1268412"/>
                <a:gridCol w="1452877"/>
                <a:gridCol w="763984"/>
                <a:gridCol w="749228"/>
              </a:tblGrid>
              <a:tr h="2794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Source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Type III SS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Mean Square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F 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Pr&gt;F</a:t>
                      </a:r>
                    </a:p>
                  </a:txBody>
                  <a:tcPr marL="0" marR="0" marT="0" marB="0" anchor="t" anchorCtr="0" horzOverflow="overflow"/>
                </a:tc>
              </a:tr>
              <a:tr h="35808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Obstacle*Distance*Number_Users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0.1288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0.0215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1.52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0.1807</a:t>
                      </a:r>
                    </a:p>
                  </a:txBody>
                  <a:tcPr marL="0" marR="0" marT="0" marB="0" anchor="t" anchorCtr="0" horzOverflow="overflow"/>
                </a:tc>
              </a:tr>
              <a:tr h="30676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Distance*Obstacle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0.5499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0.2749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19.43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&lt;0.0001</a:t>
                      </a:r>
                    </a:p>
                  </a:txBody>
                  <a:tcPr marL="0" marR="0" marT="0" marB="0" anchor="t" anchorCtr="0" horzOverflow="overflow"/>
                </a:tc>
              </a:tr>
              <a:tr h="29621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0.1437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0.0239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1.69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0.1310</a:t>
                      </a:r>
                    </a:p>
                  </a:txBody>
                  <a:tcPr marL="0" marR="0" marT="0" marB="0" anchor="t" anchorCtr="0" horzOverflow="overflow"/>
                </a:tc>
              </a:tr>
              <a:tr h="294213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Obstacle*Number_Users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0.1706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0.0569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4.02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0.0097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pic>
        <p:nvPicPr>
          <p:cNvPr id="553" name="Screen Shot 2017-04-29 at 10.58.36.png" descr="Screen Shot 2017-04-29 at 10.58.36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779" y="2537172"/>
            <a:ext cx="6649741" cy="4359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lide Numb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6" name="TextBox 146"/>
          <p:cNvSpPr/>
          <p:nvPr/>
        </p:nvSpPr>
        <p:spPr>
          <a:xfrm>
            <a:off x="2137194" y="2574910"/>
            <a:ext cx="5400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8F8F8"/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7" name="TextBox 146"/>
          <p:cNvSpPr/>
          <p:nvPr/>
        </p:nvSpPr>
        <p:spPr>
          <a:xfrm>
            <a:off x="1851627" y="3445767"/>
            <a:ext cx="5400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8F8F8"/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58" name="TextBox 146"/>
          <p:cNvSpPr/>
          <p:nvPr/>
        </p:nvSpPr>
        <p:spPr>
          <a:xfrm>
            <a:off x="1566057" y="4316624"/>
            <a:ext cx="5400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8F8F8"/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59" name="Post-Hoc Power Analysis"/>
          <p:cNvSpPr/>
          <p:nvPr/>
        </p:nvSpPr>
        <p:spPr>
          <a:xfrm>
            <a:off x="139732" y="153035"/>
            <a:ext cx="475606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Post-Hoc Power Analysis</a:t>
            </a:r>
          </a:p>
        </p:txBody>
      </p:sp>
      <p:pic>
        <p:nvPicPr>
          <p:cNvPr id="560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1" name="Table"/>
          <p:cNvGraphicFramePr/>
          <p:nvPr/>
        </p:nvGraphicFramePr>
        <p:xfrm>
          <a:off x="4967667" y="1282573"/>
          <a:ext cx="7366001" cy="351219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680716"/>
                <a:gridCol w="482054"/>
                <a:gridCol w="1060549"/>
              </a:tblGrid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Source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Test 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Power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0.477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Obstacle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0.929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Distance*Obstacle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0.997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&gt;0.999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0.293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Obstacle*Number_Users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0.484</a:t>
                      </a:r>
                    </a:p>
                  </a:txBody>
                  <a:tcPr marL="0" marR="0" marT="0" marB="0" anchor="t" anchorCtr="0" horzOverflow="overflow"/>
                </a:tc>
              </a:tr>
              <a:tr h="4470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sym typeface="Franklin Gothic Book"/>
                        </a:rPr>
                        <a:t>Distance*Obstacle*Number_Users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6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Franklin Gothic Book"/>
                        </a:rPr>
                        <a:t>0.352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918008" y="1970944"/>
          <a:ext cx="3467858" cy="25481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24550"/>
                <a:gridCol w="1130606"/>
              </a:tblGrid>
              <a:tr h="5324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Dependent Variable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log(Speed)</a:t>
                      </a:r>
                    </a:p>
                  </a:txBody>
                  <a:tcPr marL="0" marR="0" marT="0" marB="0" anchor="t" anchorCtr="0" horzOverflow="overflow"/>
                </a:tc>
              </a:tr>
              <a:tr h="49765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Alpha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0.05</a:t>
                      </a:r>
                    </a:p>
                  </a:txBody>
                  <a:tcPr marL="0" marR="0" marT="0" marB="0" anchor="t" anchorCtr="0" horzOverflow="overflow"/>
                </a:tc>
              </a:tr>
              <a:tr h="5324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Error Standard Deviation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0.1189</a:t>
                      </a:r>
                    </a:p>
                  </a:txBody>
                  <a:tcPr marL="0" marR="0" marT="0" marB="0" anchor="t" anchorCtr="0" horzOverflow="overflow"/>
                </a:tc>
              </a:tr>
              <a:tr h="49765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Test Sample Size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120</a:t>
                      </a:r>
                    </a:p>
                  </a:txBody>
                  <a:tcPr marL="0" marR="0" marT="0" marB="0" anchor="t" anchorCtr="0" horzOverflow="overflow"/>
                </a:tc>
              </a:tr>
              <a:tr h="5324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Error Degrees of Freedom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ym typeface="Franklin Gothic Book"/>
                        </a:rPr>
                        <a:t>96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63" name="This study has great power in finding effects of Obstacle (power = 0.929), Distance*Obstacle (power &gt; 0.997), and Number_Users (power &gt; 0.999) on the mean of log(Speed), if these effects actually exists.…"/>
          <p:cNvSpPr/>
          <p:nvPr/>
        </p:nvSpPr>
        <p:spPr>
          <a:xfrm>
            <a:off x="561994" y="5047565"/>
            <a:ext cx="8491813" cy="1378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 defTabSz="457200">
              <a:lnSpc>
                <a:spcPts val="3400"/>
              </a:lnSpc>
              <a:buSzPct val="100000"/>
              <a:buChar char="•"/>
              <a:defRPr sz="146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study has great power in finding effects of </a:t>
            </a:r>
            <a:r>
              <a:rPr b="1" i="1"/>
              <a:t>Obstacle </a:t>
            </a:r>
            <a:r>
              <a:t>(power = 0.929), </a:t>
            </a:r>
            <a:r>
              <a:rPr b="1" i="1"/>
              <a:t>Distance*Obstacle</a:t>
            </a:r>
            <a:r>
              <a:t> (power &gt; 0.997), and</a:t>
            </a:r>
            <a:r>
              <a:rPr b="1" i="1"/>
              <a:t> Number_Users</a:t>
            </a:r>
            <a:r>
              <a:t> (power &gt; 0.999) on the mean of log(Speed), if these effects actually exists.</a:t>
            </a:r>
          </a:p>
          <a:p>
            <a:pPr marL="228600" indent="-228600" defTabSz="457200">
              <a:lnSpc>
                <a:spcPts val="3400"/>
              </a:lnSpc>
              <a:buSzPct val="100000"/>
              <a:buChar char="•"/>
              <a:defRPr sz="146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study design has moderate power in detecting an effect of</a:t>
            </a:r>
            <a:r>
              <a:rPr b="1" i="1"/>
              <a:t> Distance</a:t>
            </a:r>
            <a:r>
              <a:t> (power = 0.477) and </a:t>
            </a:r>
            <a:r>
              <a:rPr b="1" i="1"/>
              <a:t>Obstacle*Number_Users</a:t>
            </a:r>
            <a:r>
              <a:t> (power = 0.484) on the mean of log(Speed), if these effects actually exists.</a:t>
            </a:r>
          </a:p>
          <a:p>
            <a:pPr marL="228600" indent="-228600" defTabSz="457200">
              <a:lnSpc>
                <a:spcPts val="3400"/>
              </a:lnSpc>
              <a:buSzPct val="100000"/>
              <a:buChar char="•"/>
              <a:defRPr sz="146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Although the power for </a:t>
            </a:r>
            <a:r>
              <a:rPr b="1" i="1"/>
              <a:t>Distance*Number_Users</a:t>
            </a:r>
            <a:r>
              <a:t> (power = 0.293), </a:t>
            </a:r>
            <a:r>
              <a:rPr b="1" i="1"/>
              <a:t>Distance*Obstacle*Number_Users </a:t>
            </a:r>
            <a:r>
              <a:t>(power = 0.352) are relatively lower than other terms in the model, these two power are not extremely low.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lide Numb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8" name="Group"/>
          <p:cNvGrpSpPr/>
          <p:nvPr/>
        </p:nvGrpSpPr>
        <p:grpSpPr>
          <a:xfrm>
            <a:off x="677283" y="4361680"/>
            <a:ext cx="3099414" cy="1525837"/>
            <a:chOff x="-612" y="0"/>
            <a:chExt cx="3099412" cy="1525835"/>
          </a:xfrm>
        </p:grpSpPr>
        <p:sp>
          <p:nvSpPr>
            <p:cNvPr id="566" name="Rounded Rectangle"/>
            <p:cNvSpPr/>
            <p:nvPr/>
          </p:nvSpPr>
          <p:spPr>
            <a:xfrm>
              <a:off x="0" y="0"/>
              <a:ext cx="3098800" cy="1525836"/>
            </a:xfrm>
            <a:prstGeom prst="roundRect">
              <a:avLst>
                <a:gd name="adj" fmla="val 2940"/>
              </a:avLst>
            </a:prstGeom>
            <a:gradFill flip="none" rotWithShape="1"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16200000" scaled="0"/>
            </a:gradFill>
            <a:ln w="6350" cap="flat">
              <a:solidFill>
                <a:srgbClr val="C0C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400"/>
                </a:spcBef>
                <a:defRPr sz="10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67" name="There is strong evidence that obstacle has effects on the mean of log(Speed) (F(1, 96) = 21.32, p-value &lt; 0.0001)."/>
            <p:cNvSpPr/>
            <p:nvPr/>
          </p:nvSpPr>
          <p:spPr>
            <a:xfrm>
              <a:off x="-613" y="128188"/>
              <a:ext cx="3031764" cy="9469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spcBef>
                  <a:spcPts val="200"/>
                </a:spcBef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There is strong evidence that obstacle has effects on the mean of log(Speed) (F(1, 96) = 21.32, p-value &lt; 0.0001).</a:t>
              </a:r>
              <a:br/>
            </a:p>
          </p:txBody>
        </p:sp>
      </p:grpSp>
      <p:grpSp>
        <p:nvGrpSpPr>
          <p:cNvPr id="574" name="Group"/>
          <p:cNvGrpSpPr/>
          <p:nvPr/>
        </p:nvGrpSpPr>
        <p:grpSpPr>
          <a:xfrm>
            <a:off x="4691856" y="1651458"/>
            <a:ext cx="128588" cy="369289"/>
            <a:chOff x="0" y="0"/>
            <a:chExt cx="128587" cy="369287"/>
          </a:xfrm>
        </p:grpSpPr>
        <p:grpSp>
          <p:nvGrpSpPr>
            <p:cNvPr id="571" name="Group"/>
            <p:cNvGrpSpPr/>
            <p:nvPr/>
          </p:nvGrpSpPr>
          <p:grpSpPr>
            <a:xfrm>
              <a:off x="33572" y="167341"/>
              <a:ext cx="69045" cy="201947"/>
              <a:chOff x="0" y="0"/>
              <a:chExt cx="69044" cy="201945"/>
            </a:xfrm>
          </p:grpSpPr>
          <p:sp>
            <p:nvSpPr>
              <p:cNvPr id="569" name="Rounded Rectangle"/>
              <p:cNvSpPr/>
              <p:nvPr/>
            </p:nvSpPr>
            <p:spPr>
              <a:xfrm rot="5400000">
                <a:off x="-85752" y="85751"/>
                <a:ext cx="201947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  <p:sp>
            <p:nvSpPr>
              <p:cNvPr id="570" name="Rounded Rectangle"/>
              <p:cNvSpPr/>
              <p:nvPr/>
            </p:nvSpPr>
            <p:spPr>
              <a:xfrm rot="5400000">
                <a:off x="-47150" y="85751"/>
                <a:ext cx="201946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</p:grpSp>
        <p:sp>
          <p:nvSpPr>
            <p:cNvPr id="572" name="Rounded Rectangle"/>
            <p:cNvSpPr/>
            <p:nvPr/>
          </p:nvSpPr>
          <p:spPr>
            <a:xfrm rot="10800000">
              <a:off x="0" y="92082"/>
              <a:ext cx="128588" cy="12919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73" name="Rounded Rectangle"/>
            <p:cNvSpPr/>
            <p:nvPr/>
          </p:nvSpPr>
          <p:spPr>
            <a:xfrm rot="8100000">
              <a:off x="31038" y="13687"/>
              <a:ext cx="66512" cy="6710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</p:grpSp>
      <p:pic>
        <p:nvPicPr>
          <p:cNvPr id="575" name="阴影5.png" descr="阴影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9512" y="2400300"/>
            <a:ext cx="3178176" cy="166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8" name="Group"/>
          <p:cNvGrpSpPr/>
          <p:nvPr/>
        </p:nvGrpSpPr>
        <p:grpSpPr>
          <a:xfrm>
            <a:off x="4277539" y="1988343"/>
            <a:ext cx="4186197" cy="1076574"/>
            <a:chOff x="0" y="0"/>
            <a:chExt cx="4186196" cy="1076573"/>
          </a:xfrm>
        </p:grpSpPr>
        <p:sp>
          <p:nvSpPr>
            <p:cNvPr id="576" name="Rounded Rectangle"/>
            <p:cNvSpPr/>
            <p:nvPr/>
          </p:nvSpPr>
          <p:spPr>
            <a:xfrm>
              <a:off x="0" y="0"/>
              <a:ext cx="4186197" cy="1076574"/>
            </a:xfrm>
            <a:prstGeom prst="roundRect">
              <a:avLst>
                <a:gd name="adj" fmla="val 5630"/>
              </a:avLst>
            </a:prstGeom>
            <a:gradFill flip="none" rotWithShape="1"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16200000" scaled="0"/>
            </a:gradFill>
            <a:ln w="6350" cap="flat">
              <a:solidFill>
                <a:srgbClr val="C0C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400"/>
                </a:spcBef>
                <a:defRPr sz="10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77" name="There is strong evidence against the null hypothesis that there is no effect of the number of WiFi users on the mean of log(Speed). (F(3,96) = 307.93, p-value &lt; 0.0001)"/>
            <p:cNvSpPr/>
            <p:nvPr/>
          </p:nvSpPr>
          <p:spPr>
            <a:xfrm>
              <a:off x="123818" y="32205"/>
              <a:ext cx="4043137" cy="1012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200"/>
                </a:spcBef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There is strong evidence against the null hypothesis that there is no effect of the number of WiFi users on the mean of log(Speed). (F(3,96) = 307.93, p-value &lt; 0.0001)</a:t>
              </a:r>
              <a:b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4840287" y="1651458"/>
            <a:ext cx="128589" cy="369289"/>
            <a:chOff x="0" y="0"/>
            <a:chExt cx="128587" cy="369287"/>
          </a:xfrm>
        </p:grpSpPr>
        <p:grpSp>
          <p:nvGrpSpPr>
            <p:cNvPr id="581" name="Group"/>
            <p:cNvGrpSpPr/>
            <p:nvPr/>
          </p:nvGrpSpPr>
          <p:grpSpPr>
            <a:xfrm>
              <a:off x="33572" y="167341"/>
              <a:ext cx="69045" cy="201947"/>
              <a:chOff x="0" y="0"/>
              <a:chExt cx="69044" cy="201945"/>
            </a:xfrm>
          </p:grpSpPr>
          <p:sp>
            <p:nvSpPr>
              <p:cNvPr id="579" name="Rounded Rectangle"/>
              <p:cNvSpPr/>
              <p:nvPr/>
            </p:nvSpPr>
            <p:spPr>
              <a:xfrm rot="5400000">
                <a:off x="-85752" y="85751"/>
                <a:ext cx="201947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  <p:sp>
            <p:nvSpPr>
              <p:cNvPr id="580" name="Rounded Rectangle"/>
              <p:cNvSpPr/>
              <p:nvPr/>
            </p:nvSpPr>
            <p:spPr>
              <a:xfrm rot="5400000">
                <a:off x="-47150" y="85751"/>
                <a:ext cx="201946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</p:grpSp>
        <p:sp>
          <p:nvSpPr>
            <p:cNvPr id="582" name="Rounded Rectangle"/>
            <p:cNvSpPr/>
            <p:nvPr/>
          </p:nvSpPr>
          <p:spPr>
            <a:xfrm rot="10800000">
              <a:off x="0" y="92082"/>
              <a:ext cx="128588" cy="12919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83" name="Rounded Rectangle"/>
            <p:cNvSpPr/>
            <p:nvPr/>
          </p:nvSpPr>
          <p:spPr>
            <a:xfrm rot="8100000">
              <a:off x="31038" y="13687"/>
              <a:ext cx="66512" cy="6710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</p:grpSp>
      <p:sp>
        <p:nvSpPr>
          <p:cNvPr id="585" name="Group"/>
          <p:cNvSpPr/>
          <p:nvPr/>
        </p:nvSpPr>
        <p:spPr>
          <a:xfrm>
            <a:off x="6405549" y="1686083"/>
            <a:ext cx="1987551" cy="300039"/>
          </a:xfrm>
          <a:prstGeom prst="roundRect">
            <a:avLst>
              <a:gd name="adj" fmla="val 5630"/>
            </a:avLst>
          </a:prstGeom>
          <a:gradFill>
            <a:gsLst>
              <a:gs pos="0">
                <a:srgbClr val="0051DC"/>
              </a:gs>
              <a:gs pos="50000">
                <a:srgbClr val="2676FF"/>
              </a:gs>
              <a:gs pos="100000">
                <a:srgbClr val="A8C8FF"/>
              </a:gs>
            </a:gsLst>
            <a:lin ang="16200000"/>
          </a:gradFill>
          <a:ln cap="rnd">
            <a:solidFill>
              <a:srgbClr val="A8C8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nUm</a:t>
            </a:r>
          </a:p>
        </p:txBody>
      </p:sp>
      <p:grpSp>
        <p:nvGrpSpPr>
          <p:cNvPr id="588" name="Group"/>
          <p:cNvGrpSpPr/>
          <p:nvPr/>
        </p:nvGrpSpPr>
        <p:grpSpPr>
          <a:xfrm>
            <a:off x="411702" y="2010775"/>
            <a:ext cx="3631188" cy="1210174"/>
            <a:chOff x="-64885" y="-30163"/>
            <a:chExt cx="3631187" cy="1210172"/>
          </a:xfrm>
        </p:grpSpPr>
        <p:sp>
          <p:nvSpPr>
            <p:cNvPr id="586" name="Rounded Rectangle"/>
            <p:cNvSpPr/>
            <p:nvPr/>
          </p:nvSpPr>
          <p:spPr>
            <a:xfrm>
              <a:off x="-64886" y="0"/>
              <a:ext cx="3526825" cy="1180010"/>
            </a:xfrm>
            <a:prstGeom prst="roundRect">
              <a:avLst>
                <a:gd name="adj" fmla="val 4009"/>
              </a:avLst>
            </a:prstGeom>
            <a:gradFill flip="none" rotWithShape="1"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16200000" scaled="0"/>
            </a:gradFill>
            <a:ln w="6350" cap="flat">
              <a:solidFill>
                <a:srgbClr val="C0C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400"/>
                </a:spcBef>
                <a:defRPr sz="10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87" name="There is moderate evidence that the distance between WiFi router and WiFi users has effects on the mean of log(Speed).(F(2, 96) = 5.08, p-value = 0.008)"/>
            <p:cNvSpPr/>
            <p:nvPr/>
          </p:nvSpPr>
          <p:spPr>
            <a:xfrm>
              <a:off x="55836" y="-30164"/>
              <a:ext cx="3510467" cy="11458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200"/>
                </a:spcBef>
                <a:defRPr sz="15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There is moderate evidence that the distance between WiFi router and WiFi users has effects on the mean of log(Speed).(F(2, 96) = 5.08, p-value = 0.008)</a:t>
              </a:r>
              <a:b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5043487" y="1645884"/>
            <a:ext cx="128589" cy="369289"/>
            <a:chOff x="0" y="0"/>
            <a:chExt cx="128587" cy="369287"/>
          </a:xfrm>
        </p:grpSpPr>
        <p:grpSp>
          <p:nvGrpSpPr>
            <p:cNvPr id="591" name="Group"/>
            <p:cNvGrpSpPr/>
            <p:nvPr/>
          </p:nvGrpSpPr>
          <p:grpSpPr>
            <a:xfrm>
              <a:off x="33572" y="167341"/>
              <a:ext cx="69045" cy="201947"/>
              <a:chOff x="0" y="0"/>
              <a:chExt cx="69044" cy="201945"/>
            </a:xfrm>
          </p:grpSpPr>
          <p:sp>
            <p:nvSpPr>
              <p:cNvPr id="589" name="Rounded Rectangle"/>
              <p:cNvSpPr/>
              <p:nvPr/>
            </p:nvSpPr>
            <p:spPr>
              <a:xfrm rot="5400000">
                <a:off x="-85752" y="85751"/>
                <a:ext cx="201947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  <p:sp>
            <p:nvSpPr>
              <p:cNvPr id="590" name="Rounded Rectangle"/>
              <p:cNvSpPr/>
              <p:nvPr/>
            </p:nvSpPr>
            <p:spPr>
              <a:xfrm rot="5400000">
                <a:off x="-47150" y="85751"/>
                <a:ext cx="201946" cy="30444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51DC"/>
                  </a:gs>
                  <a:gs pos="50000">
                    <a:srgbClr val="2676FF"/>
                  </a:gs>
                  <a:gs pos="100000">
                    <a:srgbClr val="A8C8FF"/>
                  </a:gs>
                </a:gsLst>
                <a:lin ang="16200000" scaled="0"/>
              </a:gradFill>
              <a:ln w="9525" cap="rnd">
                <a:solidFill>
                  <a:srgbClr val="A8C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</a:p>
            </p:txBody>
          </p:sp>
        </p:grpSp>
        <p:sp>
          <p:nvSpPr>
            <p:cNvPr id="592" name="Rounded Rectangle"/>
            <p:cNvSpPr/>
            <p:nvPr/>
          </p:nvSpPr>
          <p:spPr>
            <a:xfrm rot="10800000">
              <a:off x="0" y="92082"/>
              <a:ext cx="128588" cy="12919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93" name="Rounded Rectangle"/>
            <p:cNvSpPr/>
            <p:nvPr/>
          </p:nvSpPr>
          <p:spPr>
            <a:xfrm rot="8100000">
              <a:off x="31038" y="13687"/>
              <a:ext cx="66512" cy="6710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</p:grpSp>
      <p:grpSp>
        <p:nvGrpSpPr>
          <p:cNvPr id="597" name="Group"/>
          <p:cNvGrpSpPr/>
          <p:nvPr/>
        </p:nvGrpSpPr>
        <p:grpSpPr>
          <a:xfrm>
            <a:off x="1818238" y="1657032"/>
            <a:ext cx="1987551" cy="358141"/>
            <a:chOff x="0" y="0"/>
            <a:chExt cx="1987550" cy="358140"/>
          </a:xfrm>
        </p:grpSpPr>
        <p:sp>
          <p:nvSpPr>
            <p:cNvPr id="595" name="Rounded Rectangle"/>
            <p:cNvSpPr/>
            <p:nvPr/>
          </p:nvSpPr>
          <p:spPr>
            <a:xfrm>
              <a:off x="0" y="29051"/>
              <a:ext cx="1987550" cy="300038"/>
            </a:xfrm>
            <a:prstGeom prst="roundRect">
              <a:avLst>
                <a:gd name="adj" fmla="val 563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96" name="Distance"/>
            <p:cNvSpPr/>
            <p:nvPr/>
          </p:nvSpPr>
          <p:spPr>
            <a:xfrm>
              <a:off x="4945" y="-1"/>
              <a:ext cx="197766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Distance</a:t>
              </a:r>
            </a:p>
          </p:txBody>
        </p:sp>
      </p:grpSp>
      <p:grpSp>
        <p:nvGrpSpPr>
          <p:cNvPr id="600" name="Group"/>
          <p:cNvGrpSpPr/>
          <p:nvPr/>
        </p:nvGrpSpPr>
        <p:grpSpPr>
          <a:xfrm>
            <a:off x="4302720" y="4154302"/>
            <a:ext cx="4717726" cy="1912199"/>
            <a:chOff x="-429617" y="0"/>
            <a:chExt cx="4717725" cy="1912198"/>
          </a:xfrm>
        </p:grpSpPr>
        <p:sp>
          <p:nvSpPr>
            <p:cNvPr id="598" name="Rounded Rectangle"/>
            <p:cNvSpPr/>
            <p:nvPr/>
          </p:nvSpPr>
          <p:spPr>
            <a:xfrm>
              <a:off x="-429618" y="0"/>
              <a:ext cx="4630143" cy="1675980"/>
            </a:xfrm>
            <a:prstGeom prst="roundRect">
              <a:avLst>
                <a:gd name="adj" fmla="val 3629"/>
              </a:avLst>
            </a:prstGeom>
            <a:gradFill flip="none" rotWithShape="1">
              <a:gsLst>
                <a:gs pos="0">
                  <a:srgbClr val="D8D8D8"/>
                </a:gs>
                <a:gs pos="100000">
                  <a:srgbClr val="FFFFFF"/>
                </a:gs>
              </a:gsLst>
              <a:lin ang="16200000" scaled="0"/>
            </a:gradFill>
            <a:ln w="6350" cap="flat">
              <a:solidFill>
                <a:srgbClr val="C0C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400"/>
                </a:spcBef>
                <a:defRPr sz="10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599" name="No evidence for interaction:…"/>
            <p:cNvSpPr/>
            <p:nvPr/>
          </p:nvSpPr>
          <p:spPr>
            <a:xfrm>
              <a:off x="-368671" y="67391"/>
              <a:ext cx="4656780" cy="1844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ts val="3400"/>
                </a:lnSpc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No evidence for interaction:  </a:t>
              </a:r>
            </a:p>
            <a:p>
              <a:pPr marL="147052" indent="-147052" defTabSz="457200">
                <a:lnSpc>
                  <a:spcPts val="3400"/>
                </a:lnSpc>
                <a:buSzPct val="100000"/>
                <a:buChar char="•"/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Distance*Number_User (p-value=0.131);</a:t>
              </a:r>
            </a:p>
            <a:p>
              <a:pPr marL="147052" indent="-147052" defTabSz="457200">
                <a:lnSpc>
                  <a:spcPts val="3400"/>
                </a:lnSpc>
                <a:buSzPct val="100000"/>
                <a:buChar char="•"/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Distance*Obstacle*Number_User (p-value=0.1807).</a:t>
              </a:r>
            </a:p>
            <a:p>
              <a:pPr defTabSz="457200">
                <a:lnSpc>
                  <a:spcPts val="3400"/>
                </a:lnSpc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Moderate evidence of interaction:</a:t>
              </a:r>
            </a:p>
            <a:p>
              <a:pPr marL="147052" indent="-147052" defTabSz="457200">
                <a:lnSpc>
                  <a:spcPts val="3400"/>
                </a:lnSpc>
                <a:buSzPct val="100000"/>
                <a:buChar char="•"/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Obstacle*Number_User (p-value=0.01)</a:t>
              </a:r>
            </a:p>
            <a:p>
              <a:pPr defTabSz="457200">
                <a:lnSpc>
                  <a:spcPts val="3400"/>
                </a:lnSpc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Strong evidence of interaction:</a:t>
              </a:r>
            </a:p>
            <a:p>
              <a:pPr marL="147052" indent="-147052" defTabSz="457200">
                <a:lnSpc>
                  <a:spcPts val="3400"/>
                </a:lnSpc>
                <a:buSzPct val="100000"/>
                <a:buChar char="•"/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Distance*Obstacle (p-value&lt;0.0001)</a:t>
              </a:r>
            </a:p>
            <a:p>
              <a:pPr defTabSz="457200">
                <a:lnSpc>
                  <a:spcPts val="3400"/>
                </a:lnSpc>
                <a:defRPr sz="1466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grpSp>
        <p:nvGrpSpPr>
          <p:cNvPr id="603" name="Group"/>
          <p:cNvGrpSpPr/>
          <p:nvPr/>
        </p:nvGrpSpPr>
        <p:grpSpPr>
          <a:xfrm>
            <a:off x="6524625" y="3793340"/>
            <a:ext cx="1987550" cy="358141"/>
            <a:chOff x="0" y="0"/>
            <a:chExt cx="1987550" cy="358140"/>
          </a:xfrm>
        </p:grpSpPr>
        <p:sp>
          <p:nvSpPr>
            <p:cNvPr id="601" name="Rounded Rectangle"/>
            <p:cNvSpPr/>
            <p:nvPr/>
          </p:nvSpPr>
          <p:spPr>
            <a:xfrm>
              <a:off x="0" y="29051"/>
              <a:ext cx="1987550" cy="300038"/>
            </a:xfrm>
            <a:prstGeom prst="roundRect">
              <a:avLst>
                <a:gd name="adj" fmla="val 563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602" name="Interactions"/>
            <p:cNvSpPr/>
            <p:nvPr/>
          </p:nvSpPr>
          <p:spPr>
            <a:xfrm>
              <a:off x="4945" y="-1"/>
              <a:ext cx="197766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Interactions</a:t>
              </a:r>
            </a:p>
          </p:txBody>
        </p:sp>
      </p:grpSp>
      <p:sp>
        <p:nvSpPr>
          <p:cNvPr id="604" name="Conclusions"/>
          <p:cNvSpPr/>
          <p:nvPr/>
        </p:nvSpPr>
        <p:spPr>
          <a:xfrm>
            <a:off x="165132" y="132079"/>
            <a:ext cx="2434343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Conclusions</a:t>
            </a:r>
          </a:p>
        </p:txBody>
      </p:sp>
      <p:pic>
        <p:nvPicPr>
          <p:cNvPr id="605" name="1024px-WIFI_icon.svg.png" descr="1024px-WIFI_icon.sv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Number of Users"/>
          <p:cNvSpPr/>
          <p:nvPr/>
        </p:nvSpPr>
        <p:spPr>
          <a:xfrm>
            <a:off x="6410494" y="1657032"/>
            <a:ext cx="19776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Number of Users</a:t>
            </a:r>
          </a:p>
        </p:txBody>
      </p:sp>
      <p:pic>
        <p:nvPicPr>
          <p:cNvPr id="607" name="download.jpeg" descr="download.jpe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536" y="1221343"/>
            <a:ext cx="702764" cy="7227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3" name="Gruppe 62"/>
          <p:cNvGrpSpPr/>
          <p:nvPr/>
        </p:nvGrpSpPr>
        <p:grpSpPr>
          <a:xfrm>
            <a:off x="570968" y="3296642"/>
            <a:ext cx="550851" cy="1012953"/>
            <a:chOff x="0" y="0"/>
            <a:chExt cx="550850" cy="1012951"/>
          </a:xfrm>
        </p:grpSpPr>
        <p:sp>
          <p:nvSpPr>
            <p:cNvPr id="608" name="Freeform 6"/>
            <p:cNvSpPr/>
            <p:nvPr/>
          </p:nvSpPr>
          <p:spPr>
            <a:xfrm>
              <a:off x="834" y="6680"/>
              <a:ext cx="371408" cy="1006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023"/>
                  </a:moveTo>
                  <a:lnTo>
                    <a:pt x="146" y="21600"/>
                  </a:lnTo>
                  <a:lnTo>
                    <a:pt x="21600" y="15631"/>
                  </a:lnTo>
                  <a:lnTo>
                    <a:pt x="21551" y="0"/>
                  </a:lnTo>
                  <a:lnTo>
                    <a:pt x="0" y="6023"/>
                  </a:lnTo>
                  <a:close/>
                </a:path>
              </a:pathLst>
            </a:custGeom>
            <a:solidFill>
              <a:srgbClr val="C1C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9" name="Freeform 7"/>
            <p:cNvSpPr/>
            <p:nvPr/>
          </p:nvSpPr>
          <p:spPr>
            <a:xfrm>
              <a:off x="3338" y="716498"/>
              <a:ext cx="542505" cy="28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0" name="Freeform 8"/>
            <p:cNvSpPr/>
            <p:nvPr/>
          </p:nvSpPr>
          <p:spPr>
            <a:xfrm>
              <a:off x="305262" y="587573"/>
              <a:ext cx="175202" cy="16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Freeform 9"/>
            <p:cNvSpPr/>
            <p:nvPr/>
          </p:nvSpPr>
          <p:spPr>
            <a:xfrm>
              <a:off x="480463" y="537843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2" name="Freeform 10"/>
            <p:cNvSpPr/>
            <p:nvPr/>
          </p:nvSpPr>
          <p:spPr>
            <a:xfrm>
              <a:off x="305471" y="537791"/>
              <a:ext cx="242041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3" name="Freeform 11"/>
            <p:cNvSpPr/>
            <p:nvPr/>
          </p:nvSpPr>
          <p:spPr>
            <a:xfrm>
              <a:off x="214219" y="659489"/>
              <a:ext cx="175202" cy="16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4" name="Freeform 12"/>
            <p:cNvSpPr/>
            <p:nvPr/>
          </p:nvSpPr>
          <p:spPr>
            <a:xfrm>
              <a:off x="389420" y="609760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5" name="Freeform 13"/>
            <p:cNvSpPr/>
            <p:nvPr/>
          </p:nvSpPr>
          <p:spPr>
            <a:xfrm>
              <a:off x="214497" y="609608"/>
              <a:ext cx="242041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6" name="Freeform 14"/>
            <p:cNvSpPr/>
            <p:nvPr/>
          </p:nvSpPr>
          <p:spPr>
            <a:xfrm>
              <a:off x="117820" y="736761"/>
              <a:ext cx="175202" cy="1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7" name="Freeform 15"/>
            <p:cNvSpPr/>
            <p:nvPr/>
          </p:nvSpPr>
          <p:spPr>
            <a:xfrm>
              <a:off x="293021" y="686266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8" name="Freeform 16"/>
            <p:cNvSpPr/>
            <p:nvPr/>
          </p:nvSpPr>
          <p:spPr>
            <a:xfrm>
              <a:off x="117681" y="686435"/>
              <a:ext cx="242041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9" name="Freeform 17"/>
            <p:cNvSpPr/>
            <p:nvPr/>
          </p:nvSpPr>
          <p:spPr>
            <a:xfrm>
              <a:off x="8415" y="816328"/>
              <a:ext cx="175202" cy="16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0" name="Freeform 18"/>
            <p:cNvSpPr/>
            <p:nvPr/>
          </p:nvSpPr>
          <p:spPr>
            <a:xfrm>
              <a:off x="183616" y="766599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Freeform 19"/>
            <p:cNvSpPr/>
            <p:nvPr/>
          </p:nvSpPr>
          <p:spPr>
            <a:xfrm>
              <a:off x="8346" y="766603"/>
              <a:ext cx="242041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2" name="Freeform 260"/>
            <p:cNvSpPr/>
            <p:nvPr/>
          </p:nvSpPr>
          <p:spPr>
            <a:xfrm>
              <a:off x="-1" y="532781"/>
              <a:ext cx="542505" cy="28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3" name="Freeform 263"/>
            <p:cNvSpPr/>
            <p:nvPr/>
          </p:nvSpPr>
          <p:spPr>
            <a:xfrm>
              <a:off x="302967" y="407781"/>
              <a:ext cx="175202" cy="169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4" name="Freeform 264"/>
            <p:cNvSpPr/>
            <p:nvPr/>
          </p:nvSpPr>
          <p:spPr>
            <a:xfrm>
              <a:off x="478168" y="357287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5" name="Freeform 265"/>
            <p:cNvSpPr/>
            <p:nvPr/>
          </p:nvSpPr>
          <p:spPr>
            <a:xfrm>
              <a:off x="302967" y="357414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6" name="Freeform 266"/>
            <p:cNvSpPr/>
            <p:nvPr/>
          </p:nvSpPr>
          <p:spPr>
            <a:xfrm>
              <a:off x="211923" y="479698"/>
              <a:ext cx="175202" cy="16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7" name="Freeform 267"/>
            <p:cNvSpPr/>
            <p:nvPr/>
          </p:nvSpPr>
          <p:spPr>
            <a:xfrm>
              <a:off x="387125" y="429203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8" name="Freeform 268"/>
            <p:cNvSpPr/>
            <p:nvPr/>
          </p:nvSpPr>
          <p:spPr>
            <a:xfrm>
              <a:off x="211993" y="429231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Freeform 269"/>
            <p:cNvSpPr/>
            <p:nvPr/>
          </p:nvSpPr>
          <p:spPr>
            <a:xfrm>
              <a:off x="115525" y="556205"/>
              <a:ext cx="175202" cy="16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0" name="Freeform 270"/>
            <p:cNvSpPr/>
            <p:nvPr/>
          </p:nvSpPr>
          <p:spPr>
            <a:xfrm>
              <a:off x="290726" y="505710"/>
              <a:ext cx="69622" cy="221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1" name="Freeform 271"/>
            <p:cNvSpPr/>
            <p:nvPr/>
          </p:nvSpPr>
          <p:spPr>
            <a:xfrm>
              <a:off x="115177" y="506058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2" name="Freeform 272"/>
            <p:cNvSpPr/>
            <p:nvPr/>
          </p:nvSpPr>
          <p:spPr>
            <a:xfrm>
              <a:off x="6120" y="636537"/>
              <a:ext cx="175202" cy="16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3" name="Freeform 273"/>
            <p:cNvSpPr/>
            <p:nvPr/>
          </p:nvSpPr>
          <p:spPr>
            <a:xfrm>
              <a:off x="181321" y="586043"/>
              <a:ext cx="69622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4" name="Freeform 274"/>
            <p:cNvSpPr/>
            <p:nvPr/>
          </p:nvSpPr>
          <p:spPr>
            <a:xfrm>
              <a:off x="5842" y="586226"/>
              <a:ext cx="242876" cy="5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5" name="Freeform 275"/>
            <p:cNvSpPr/>
            <p:nvPr/>
          </p:nvSpPr>
          <p:spPr>
            <a:xfrm>
              <a:off x="6676" y="352403"/>
              <a:ext cx="542505" cy="28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Freeform 276"/>
            <p:cNvSpPr/>
            <p:nvPr/>
          </p:nvSpPr>
          <p:spPr>
            <a:xfrm>
              <a:off x="299907" y="230285"/>
              <a:ext cx="175201" cy="16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7" name="Freeform 277"/>
            <p:cNvSpPr/>
            <p:nvPr/>
          </p:nvSpPr>
          <p:spPr>
            <a:xfrm>
              <a:off x="475107" y="180556"/>
              <a:ext cx="69623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8" name="Freeform 278"/>
            <p:cNvSpPr/>
            <p:nvPr/>
          </p:nvSpPr>
          <p:spPr>
            <a:xfrm>
              <a:off x="299628" y="180377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9" name="Freeform 279"/>
            <p:cNvSpPr/>
            <p:nvPr/>
          </p:nvSpPr>
          <p:spPr>
            <a:xfrm>
              <a:off x="208863" y="302202"/>
              <a:ext cx="175202" cy="16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0" name="Freeform 280"/>
            <p:cNvSpPr/>
            <p:nvPr/>
          </p:nvSpPr>
          <p:spPr>
            <a:xfrm>
              <a:off x="384064" y="252472"/>
              <a:ext cx="69622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1" name="Freeform 281"/>
            <p:cNvSpPr/>
            <p:nvPr/>
          </p:nvSpPr>
          <p:spPr>
            <a:xfrm>
              <a:off x="208655" y="252194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2" name="Freeform 282"/>
            <p:cNvSpPr/>
            <p:nvPr/>
          </p:nvSpPr>
          <p:spPr>
            <a:xfrm>
              <a:off x="111700" y="379474"/>
              <a:ext cx="175201" cy="16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3" name="Freeform 283"/>
            <p:cNvSpPr/>
            <p:nvPr/>
          </p:nvSpPr>
          <p:spPr>
            <a:xfrm>
              <a:off x="286900" y="328979"/>
              <a:ext cx="70388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Freeform 284"/>
            <p:cNvSpPr/>
            <p:nvPr/>
          </p:nvSpPr>
          <p:spPr>
            <a:xfrm>
              <a:off x="111839" y="329021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5" name="Freeform 285"/>
            <p:cNvSpPr/>
            <p:nvPr/>
          </p:nvSpPr>
          <p:spPr>
            <a:xfrm>
              <a:off x="2294" y="459041"/>
              <a:ext cx="175202" cy="16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6" name="Freeform 286"/>
            <p:cNvSpPr/>
            <p:nvPr/>
          </p:nvSpPr>
          <p:spPr>
            <a:xfrm>
              <a:off x="177496" y="409311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7" name="Freeform 287"/>
            <p:cNvSpPr/>
            <p:nvPr/>
          </p:nvSpPr>
          <p:spPr>
            <a:xfrm>
              <a:off x="2503" y="409189"/>
              <a:ext cx="242876" cy="50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8" name="Freeform 288"/>
            <p:cNvSpPr/>
            <p:nvPr/>
          </p:nvSpPr>
          <p:spPr>
            <a:xfrm>
              <a:off x="3338" y="175367"/>
              <a:ext cx="542505" cy="280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9" name="Freeform 289"/>
            <p:cNvSpPr/>
            <p:nvPr/>
          </p:nvSpPr>
          <p:spPr>
            <a:xfrm>
              <a:off x="301437" y="49729"/>
              <a:ext cx="174437" cy="169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0" name="Freeform 290"/>
            <p:cNvSpPr/>
            <p:nvPr/>
          </p:nvSpPr>
          <p:spPr>
            <a:xfrm>
              <a:off x="475873" y="0"/>
              <a:ext cx="69622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Freeform 291"/>
            <p:cNvSpPr/>
            <p:nvPr/>
          </p:nvSpPr>
          <p:spPr>
            <a:xfrm>
              <a:off x="301437" y="0"/>
              <a:ext cx="241763" cy="51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2" name="Freeform 292"/>
            <p:cNvSpPr/>
            <p:nvPr/>
          </p:nvSpPr>
          <p:spPr>
            <a:xfrm>
              <a:off x="210393" y="121645"/>
              <a:ext cx="174437" cy="169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3" name="Freeform 293"/>
            <p:cNvSpPr/>
            <p:nvPr/>
          </p:nvSpPr>
          <p:spPr>
            <a:xfrm>
              <a:off x="384829" y="71916"/>
              <a:ext cx="70388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4" name="Freeform 294"/>
            <p:cNvSpPr/>
            <p:nvPr/>
          </p:nvSpPr>
          <p:spPr>
            <a:xfrm>
              <a:off x="210393" y="71916"/>
              <a:ext cx="241763" cy="50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5" name="Freeform 295"/>
            <p:cNvSpPr/>
            <p:nvPr/>
          </p:nvSpPr>
          <p:spPr>
            <a:xfrm>
              <a:off x="113230" y="198918"/>
              <a:ext cx="174437" cy="16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6" name="Freeform 296"/>
            <p:cNvSpPr/>
            <p:nvPr/>
          </p:nvSpPr>
          <p:spPr>
            <a:xfrm>
              <a:off x="287666" y="148423"/>
              <a:ext cx="70387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7" name="Freeform 297"/>
            <p:cNvSpPr/>
            <p:nvPr/>
          </p:nvSpPr>
          <p:spPr>
            <a:xfrm>
              <a:off x="113230" y="148423"/>
              <a:ext cx="242528" cy="51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Freeform 298"/>
            <p:cNvSpPr/>
            <p:nvPr/>
          </p:nvSpPr>
          <p:spPr>
            <a:xfrm>
              <a:off x="3825" y="279250"/>
              <a:ext cx="174436" cy="169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9" name="Freeform 299"/>
            <p:cNvSpPr/>
            <p:nvPr/>
          </p:nvSpPr>
          <p:spPr>
            <a:xfrm>
              <a:off x="178260" y="228755"/>
              <a:ext cx="70388" cy="22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0" name="Freeform 300"/>
            <p:cNvSpPr/>
            <p:nvPr/>
          </p:nvSpPr>
          <p:spPr>
            <a:xfrm>
              <a:off x="3825" y="228755"/>
              <a:ext cx="242528" cy="51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1" name="Rectangle 301"/>
            <p:cNvSpPr/>
            <p:nvPr/>
          </p:nvSpPr>
          <p:spPr>
            <a:xfrm>
              <a:off x="3338" y="997085"/>
              <a:ext cx="173602" cy="15867"/>
            </a:xfrm>
            <a:prstGeom prst="rect">
              <a:avLst/>
            </a:prstGeom>
            <a:solidFill>
              <a:srgbClr val="C1C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2" name="Freeform 302"/>
            <p:cNvSpPr/>
            <p:nvPr/>
          </p:nvSpPr>
          <p:spPr>
            <a:xfrm>
              <a:off x="176939" y="716498"/>
              <a:ext cx="368069" cy="296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52"/>
                  </a:moveTo>
                  <a:lnTo>
                    <a:pt x="0" y="21600"/>
                  </a:lnTo>
                  <a:lnTo>
                    <a:pt x="0" y="20444"/>
                  </a:lnTo>
                  <a:lnTo>
                    <a:pt x="21600" y="0"/>
                  </a:lnTo>
                  <a:lnTo>
                    <a:pt x="21600" y="852"/>
                  </a:lnTo>
                  <a:close/>
                </a:path>
              </a:pathLst>
            </a:cu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666" name="Group"/>
          <p:cNvGrpSpPr/>
          <p:nvPr/>
        </p:nvGrpSpPr>
        <p:grpSpPr>
          <a:xfrm>
            <a:off x="1818238" y="3951454"/>
            <a:ext cx="1987551" cy="358141"/>
            <a:chOff x="0" y="0"/>
            <a:chExt cx="1987550" cy="358140"/>
          </a:xfrm>
        </p:grpSpPr>
        <p:sp>
          <p:nvSpPr>
            <p:cNvPr id="664" name="Rounded Rectangle"/>
            <p:cNvSpPr/>
            <p:nvPr/>
          </p:nvSpPr>
          <p:spPr>
            <a:xfrm>
              <a:off x="0" y="29051"/>
              <a:ext cx="1987550" cy="300038"/>
            </a:xfrm>
            <a:prstGeom prst="roundRect">
              <a:avLst>
                <a:gd name="adj" fmla="val 5630"/>
              </a:avLst>
            </a:prstGeom>
            <a:gradFill flip="none" rotWithShape="1">
              <a:gsLst>
                <a:gs pos="0">
                  <a:srgbClr val="0051DC"/>
                </a:gs>
                <a:gs pos="50000">
                  <a:srgbClr val="2676FF"/>
                </a:gs>
                <a:gs pos="100000">
                  <a:srgbClr val="A8C8FF"/>
                </a:gs>
              </a:gsLst>
              <a:lin ang="16200000" scaled="0"/>
            </a:gradFill>
            <a:ln w="9525" cap="rnd">
              <a:solidFill>
                <a:srgbClr val="A8C8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</a:p>
          </p:txBody>
        </p:sp>
        <p:sp>
          <p:nvSpPr>
            <p:cNvPr id="665" name="Obstacle"/>
            <p:cNvSpPr/>
            <p:nvPr/>
          </p:nvSpPr>
          <p:spPr>
            <a:xfrm>
              <a:off x="4945" y="-1"/>
              <a:ext cx="1977660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Obstacle</a:t>
              </a:r>
            </a:p>
          </p:txBody>
        </p:sp>
      </p:grpSp>
      <p:pic>
        <p:nvPicPr>
          <p:cNvPr id="667" name="interaction-clipart-free-vector-social-networking-interaction-clip-art_104744_Social_Networking_Interaction_clip_art_hight.png" descr="interaction-clipart-free-vector-social-networking-interaction-clip-art_104744_Social_Networking_Interaction_clip_art_hight.png"/>
          <p:cNvPicPr>
            <a:picLocks noChangeAspect="0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4502209" y="3378462"/>
            <a:ext cx="1031313" cy="849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lide Number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0" name="Use representative Apple laptops to record the data;…"/>
          <p:cNvSpPr/>
          <p:nvPr/>
        </p:nvSpPr>
        <p:spPr>
          <a:xfrm>
            <a:off x="464889" y="2743200"/>
            <a:ext cx="3816301" cy="2219028"/>
          </a:xfrm>
          <a:prstGeom prst="rect">
            <a:avLst/>
          </a:prstGeom>
          <a:gradFill>
            <a:gsLst>
              <a:gs pos="0">
                <a:srgbClr val="267DA4"/>
              </a:gs>
              <a:gs pos="100000">
                <a:srgbClr val="35ADE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00000"/>
              <a:buChar char="•"/>
              <a:defRPr b="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representative Apple laptops to record the data;</a:t>
            </a:r>
          </a:p>
          <a:p>
            <a:pPr marL="228600" indent="-228600">
              <a:buSzPct val="100000"/>
              <a:buChar char="•"/>
              <a:defRPr b="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 a pilot study and post-hoc power analysis to get sample size for desired power;</a:t>
            </a:r>
          </a:p>
          <a:p>
            <a:pPr marL="228600" indent="-228600">
              <a:buSzPct val="100000"/>
              <a:buChar char="•"/>
              <a:defRPr b="1">
                <a:solidFill>
                  <a:srgbClr val="F9F9F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 a little bit more research about the normal file size for people to download. </a:t>
            </a:r>
          </a:p>
        </p:txBody>
      </p:sp>
      <p:sp>
        <p:nvSpPr>
          <p:cNvPr id="671" name="Analysis"/>
          <p:cNvSpPr/>
          <p:nvPr/>
        </p:nvSpPr>
        <p:spPr>
          <a:xfrm>
            <a:off x="5753100" y="1822767"/>
            <a:ext cx="2120900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Analysis</a:t>
            </a:r>
          </a:p>
        </p:txBody>
      </p:sp>
      <p:pic>
        <p:nvPicPr>
          <p:cNvPr id="672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Issues"/>
          <p:cNvSpPr/>
          <p:nvPr/>
        </p:nvSpPr>
        <p:spPr>
          <a:xfrm>
            <a:off x="165132" y="132079"/>
            <a:ext cx="1340233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Issues</a:t>
            </a:r>
          </a:p>
        </p:txBody>
      </p:sp>
      <p:sp>
        <p:nvSpPr>
          <p:cNvPr id="674" name="Design"/>
          <p:cNvSpPr/>
          <p:nvPr/>
        </p:nvSpPr>
        <p:spPr>
          <a:xfrm>
            <a:off x="1183208" y="1822767"/>
            <a:ext cx="2120901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Design</a:t>
            </a:r>
          </a:p>
        </p:txBody>
      </p:sp>
      <p:sp>
        <p:nvSpPr>
          <p:cNvPr id="675" name="If time allows, use practical significant difference while analyzing data;…"/>
          <p:cNvSpPr/>
          <p:nvPr/>
        </p:nvSpPr>
        <p:spPr>
          <a:xfrm>
            <a:off x="5121299" y="2743200"/>
            <a:ext cx="3816302" cy="2219028"/>
          </a:xfrm>
          <a:prstGeom prst="rect">
            <a:avLst/>
          </a:prstGeom>
          <a:gradFill>
            <a:gsLst>
              <a:gs pos="0">
                <a:srgbClr val="267DA4"/>
              </a:gs>
              <a:gs pos="100000">
                <a:srgbClr val="35ADE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00000"/>
              <a:buChar char="•"/>
              <a:defRPr b="1">
                <a:solidFill>
                  <a:srgbClr val="F1E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time allows, use practical significant difference while analyzing data;</a:t>
            </a:r>
          </a:p>
          <a:p>
            <a:pPr marL="228600" indent="-228600">
              <a:buSzPct val="100000"/>
              <a:buChar char="•"/>
              <a:defRPr b="1">
                <a:solidFill>
                  <a:srgbClr val="F1E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Interpret results using origin scale;</a:t>
            </a:r>
          </a:p>
          <a:p>
            <a:pPr marL="171450" indent="-171450">
              <a:buSzPct val="100000"/>
              <a:buChar char="•"/>
              <a:defRPr b="1" sz="2400">
                <a:solidFill>
                  <a:srgbClr val="F1EC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Use orthogonal contrast test to find the relationship between distance and WiFi speed.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灯片编号占位符 1"/>
          <p:cNvSpPr/>
          <p:nvPr>
            <p:ph type="sldNum" sz="quarter" idx="2"/>
          </p:nvPr>
        </p:nvSpPr>
        <p:spPr>
          <a:xfrm>
            <a:off x="8413800" y="6416992"/>
            <a:ext cx="273000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fld id="{86CB4B4D-7CA3-9044-876B-883B54F8677D}" type="slidenum">
              <a:rPr>
                <a:latin typeface="华文细黑"/>
                <a:ea typeface="华文细黑"/>
                <a:cs typeface="华文细黑"/>
                <a:sym typeface="华文细黑"/>
              </a:rPr>
            </a:fld>
          </a:p>
        </p:txBody>
      </p:sp>
      <p:sp>
        <p:nvSpPr>
          <p:cNvPr id="678" name="Questions"/>
          <p:cNvSpPr/>
          <p:nvPr/>
        </p:nvSpPr>
        <p:spPr>
          <a:xfrm>
            <a:off x="38132" y="59058"/>
            <a:ext cx="203317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Questions</a:t>
            </a:r>
          </a:p>
        </p:txBody>
      </p:sp>
      <p:pic>
        <p:nvPicPr>
          <p:cNvPr id="679" name="question.png" descr="ques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1300807"/>
            <a:ext cx="6350000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矩形 1"/>
          <p:cNvSpPr/>
          <p:nvPr/>
        </p:nvSpPr>
        <p:spPr>
          <a:xfrm>
            <a:off x="628649" y="3190875"/>
            <a:ext cx="1871665" cy="2700339"/>
          </a:xfrm>
          <a:prstGeom prst="rect">
            <a:avLst/>
          </a:prstGeom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8" name="空心弧 2"/>
          <p:cNvSpPr/>
          <p:nvPr/>
        </p:nvSpPr>
        <p:spPr>
          <a:xfrm>
            <a:off x="988297" y="1498737"/>
            <a:ext cx="1152001" cy="115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lnTo>
                  <a:pt x="10798" y="5423"/>
                </a:lnTo>
                <a:cubicBezTo>
                  <a:pt x="7837" y="5423"/>
                  <a:pt x="5437" y="7824"/>
                  <a:pt x="5437" y="10784"/>
                </a:cubicBezTo>
                <a:cubicBezTo>
                  <a:pt x="5437" y="13745"/>
                  <a:pt x="7837" y="16146"/>
                  <a:pt x="10798" y="16146"/>
                </a:cubicBezTo>
                <a:cubicBezTo>
                  <a:pt x="13759" y="16146"/>
                  <a:pt x="16159" y="13745"/>
                  <a:pt x="16159" y="10784"/>
                </a:cubicBezTo>
                <a:close/>
              </a:path>
            </a:pathLst>
          </a:custGeom>
          <a:gradFill>
            <a:gsLst>
              <a:gs pos="0">
                <a:srgbClr val="B4B4B4"/>
              </a:gs>
              <a:gs pos="100000">
                <a:srgbClr val="646464"/>
              </a:gs>
            </a:gsLst>
            <a:lin ang="5400000"/>
          </a:gradFill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29" name="空心弧 3"/>
          <p:cNvSpPr/>
          <p:nvPr/>
        </p:nvSpPr>
        <p:spPr>
          <a:xfrm>
            <a:off x="1564298" y="1497909"/>
            <a:ext cx="577375" cy="57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" y="0"/>
                </a:moveTo>
                <a:cubicBezTo>
                  <a:pt x="11952" y="0"/>
                  <a:pt x="21600" y="9671"/>
                  <a:pt x="21600" y="21600"/>
                </a:cubicBezTo>
                <a:lnTo>
                  <a:pt x="10774" y="21600"/>
                </a:lnTo>
                <a:cubicBezTo>
                  <a:pt x="10774" y="15635"/>
                  <a:pt x="5950" y="10800"/>
                  <a:pt x="0" y="1080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/>
          </a:gradFill>
          <a:ln w="254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0" name="空心弧 4"/>
          <p:cNvSpPr/>
          <p:nvPr/>
        </p:nvSpPr>
        <p:spPr>
          <a:xfrm>
            <a:off x="2985061" y="1497907"/>
            <a:ext cx="576443" cy="115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3" y="21600"/>
                </a:moveTo>
                <a:cubicBezTo>
                  <a:pt x="9663" y="21600"/>
                  <a:pt x="0" y="16765"/>
                  <a:pt x="0" y="10800"/>
                </a:cubicBezTo>
                <a:cubicBezTo>
                  <a:pt x="0" y="4835"/>
                  <a:pt x="9663" y="0"/>
                  <a:pt x="21583" y="0"/>
                </a:cubicBezTo>
                <a:lnTo>
                  <a:pt x="21600" y="5439"/>
                </a:lnTo>
                <a:cubicBezTo>
                  <a:pt x="15683" y="5439"/>
                  <a:pt x="10886" y="7839"/>
                  <a:pt x="10886" y="10800"/>
                </a:cubicBezTo>
                <a:cubicBezTo>
                  <a:pt x="10886" y="13761"/>
                  <a:pt x="15683" y="16161"/>
                  <a:pt x="21600" y="16161"/>
                </a:cubicBezTo>
                <a:close/>
              </a:path>
            </a:pathLst>
          </a:custGeom>
          <a:gradFill>
            <a:gsLst>
              <a:gs pos="0">
                <a:srgbClr val="B4B4B4"/>
              </a:gs>
              <a:gs pos="100000">
                <a:srgbClr val="646464"/>
              </a:gs>
            </a:gsLst>
            <a:lin ang="5400000"/>
          </a:gradFill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1" name="空心弧 5"/>
          <p:cNvSpPr/>
          <p:nvPr/>
        </p:nvSpPr>
        <p:spPr>
          <a:xfrm>
            <a:off x="3562591" y="1497908"/>
            <a:ext cx="576395" cy="115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" y="0"/>
                </a:moveTo>
                <a:cubicBezTo>
                  <a:pt x="11936" y="0"/>
                  <a:pt x="21600" y="4835"/>
                  <a:pt x="21600" y="10800"/>
                </a:cubicBezTo>
                <a:cubicBezTo>
                  <a:pt x="21600" y="16765"/>
                  <a:pt x="11936" y="21600"/>
                  <a:pt x="15" y="21600"/>
                </a:cubicBezTo>
                <a:lnTo>
                  <a:pt x="0" y="16134"/>
                </a:lnTo>
                <a:cubicBezTo>
                  <a:pt x="5888" y="16134"/>
                  <a:pt x="10661" y="13746"/>
                  <a:pt x="10661" y="10800"/>
                </a:cubicBezTo>
                <a:cubicBezTo>
                  <a:pt x="10661" y="7854"/>
                  <a:pt x="5888" y="5466"/>
                  <a:pt x="0" y="5466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/>
          </a:gradFill>
          <a:ln w="254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2" name="空心弧 6"/>
          <p:cNvSpPr/>
          <p:nvPr/>
        </p:nvSpPr>
        <p:spPr>
          <a:xfrm>
            <a:off x="4982925" y="1499127"/>
            <a:ext cx="576001" cy="57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9671"/>
                  <a:pt x="9671" y="0"/>
                  <a:pt x="21600" y="0"/>
                </a:cubicBezTo>
                <a:lnTo>
                  <a:pt x="21596" y="10832"/>
                </a:lnTo>
                <a:cubicBezTo>
                  <a:pt x="15674" y="10832"/>
                  <a:pt x="10874" y="15632"/>
                  <a:pt x="10874" y="21554"/>
                </a:cubicBezTo>
                <a:close/>
              </a:path>
            </a:pathLst>
          </a:custGeom>
          <a:gradFill>
            <a:gsLst>
              <a:gs pos="0">
                <a:srgbClr val="B4B4B4"/>
              </a:gs>
              <a:gs pos="100000">
                <a:srgbClr val="646464"/>
              </a:gs>
            </a:gsLst>
            <a:lin ang="5400000"/>
          </a:gradFill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3" name="空心弧 7"/>
          <p:cNvSpPr/>
          <p:nvPr/>
        </p:nvSpPr>
        <p:spPr>
          <a:xfrm>
            <a:off x="4984298" y="1497908"/>
            <a:ext cx="1152001" cy="115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lnTo>
                  <a:pt x="5411" y="10800"/>
                </a:lnTo>
                <a:cubicBezTo>
                  <a:pt x="5411" y="13762"/>
                  <a:pt x="7812" y="16163"/>
                  <a:pt x="10774" y="16163"/>
                </a:cubicBezTo>
                <a:cubicBezTo>
                  <a:pt x="13736" y="16163"/>
                  <a:pt x="16138" y="13762"/>
                  <a:pt x="16138" y="10800"/>
                </a:cubicBezTo>
                <a:cubicBezTo>
                  <a:pt x="16138" y="7838"/>
                  <a:pt x="13736" y="5437"/>
                  <a:pt x="10774" y="5437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/>
          </a:gradFill>
          <a:ln w="254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4" name="同心圆 8"/>
          <p:cNvSpPr/>
          <p:nvPr/>
        </p:nvSpPr>
        <p:spPr>
          <a:xfrm>
            <a:off x="6980238" y="1497907"/>
            <a:ext cx="1152001" cy="115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/>
          </a:gradFill>
          <a:ln w="254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pPr algn="ctr">
              <a:defRPr sz="2000">
                <a:solidFill>
                  <a:srgbClr val="1F497D"/>
                </a:solidFill>
              </a:defRPr>
            </a:pPr>
          </a:p>
        </p:txBody>
      </p:sp>
      <p:sp>
        <p:nvSpPr>
          <p:cNvPr id="335" name="Rectangle 13"/>
          <p:cNvSpPr/>
          <p:nvPr/>
        </p:nvSpPr>
        <p:spPr>
          <a:xfrm>
            <a:off x="1207108" y="1873852"/>
            <a:ext cx="71438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>
                    <a:alpha val="80000"/>
                  </a:srgbClr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6" name="Rectangle 13"/>
          <p:cNvSpPr/>
          <p:nvPr/>
        </p:nvSpPr>
        <p:spPr>
          <a:xfrm>
            <a:off x="3204421" y="1873852"/>
            <a:ext cx="71438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>
                    <a:alpha val="80000"/>
                  </a:srgbClr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7" name="Rectangle 13"/>
          <p:cNvSpPr/>
          <p:nvPr/>
        </p:nvSpPr>
        <p:spPr>
          <a:xfrm>
            <a:off x="5201734" y="1873852"/>
            <a:ext cx="71438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>
                    <a:alpha val="80000"/>
                  </a:srgbClr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8" name="Rectangle 13"/>
          <p:cNvSpPr/>
          <p:nvPr/>
        </p:nvSpPr>
        <p:spPr>
          <a:xfrm>
            <a:off x="7199048" y="1873852"/>
            <a:ext cx="71438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404040">
                    <a:alpha val="80000"/>
                  </a:srgbClr>
                </a:solidFill>
                <a:effectLst>
                  <a:outerShdw sx="100000" sy="100000" kx="0" ky="0" algn="b" rotWithShape="0" blurRad="25400" dist="0" dir="0">
                    <a:srgbClr val="000000">
                      <a:alpha val="43000"/>
                    </a:srgbClr>
                  </a:outerShdw>
                </a:effectLst>
                <a:latin typeface="方正综艺简体"/>
                <a:ea typeface="方正综艺简体"/>
                <a:cs typeface="方正综艺简体"/>
                <a:sym typeface="方正综艺简体"/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41" name="组合 13"/>
          <p:cNvGrpSpPr/>
          <p:nvPr/>
        </p:nvGrpSpPr>
        <p:grpSpPr>
          <a:xfrm>
            <a:off x="1276351" y="2701923"/>
            <a:ext cx="576263" cy="384178"/>
            <a:chOff x="1" y="-1"/>
            <a:chExt cx="576262" cy="384176"/>
          </a:xfrm>
        </p:grpSpPr>
        <p:sp>
          <p:nvSpPr>
            <p:cNvPr id="339" name="燕尾形 14"/>
            <p:cNvSpPr/>
            <p:nvPr/>
          </p:nvSpPr>
          <p:spPr>
            <a:xfrm rot="5400000">
              <a:off x="180182" y="-180183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0" name="燕尾形 15"/>
            <p:cNvSpPr/>
            <p:nvPr/>
          </p:nvSpPr>
          <p:spPr>
            <a:xfrm rot="5400000">
              <a:off x="180182" y="-11907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342" name="矩形 16"/>
          <p:cNvSpPr/>
          <p:nvPr/>
        </p:nvSpPr>
        <p:spPr>
          <a:xfrm>
            <a:off x="2625725" y="3190875"/>
            <a:ext cx="1871664" cy="2700339"/>
          </a:xfrm>
          <a:prstGeom prst="rect">
            <a:avLst/>
          </a:prstGeom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5" name="组合 17"/>
          <p:cNvGrpSpPr/>
          <p:nvPr/>
        </p:nvGrpSpPr>
        <p:grpSpPr>
          <a:xfrm>
            <a:off x="3273426" y="2701923"/>
            <a:ext cx="576263" cy="384178"/>
            <a:chOff x="1" y="-1"/>
            <a:chExt cx="576262" cy="384176"/>
          </a:xfrm>
        </p:grpSpPr>
        <p:sp>
          <p:nvSpPr>
            <p:cNvPr id="343" name="燕尾形 18"/>
            <p:cNvSpPr/>
            <p:nvPr/>
          </p:nvSpPr>
          <p:spPr>
            <a:xfrm rot="5400000">
              <a:off x="180182" y="-180183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4" name="燕尾形 19"/>
            <p:cNvSpPr/>
            <p:nvPr/>
          </p:nvSpPr>
          <p:spPr>
            <a:xfrm rot="5400000">
              <a:off x="180182" y="-11907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346" name="矩形 20"/>
          <p:cNvSpPr/>
          <p:nvPr/>
        </p:nvSpPr>
        <p:spPr>
          <a:xfrm>
            <a:off x="4622800" y="3190875"/>
            <a:ext cx="1871664" cy="2700339"/>
          </a:xfrm>
          <a:prstGeom prst="rect">
            <a:avLst/>
          </a:prstGeom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9" name="组合 21"/>
          <p:cNvGrpSpPr/>
          <p:nvPr/>
        </p:nvGrpSpPr>
        <p:grpSpPr>
          <a:xfrm>
            <a:off x="5270501" y="2701923"/>
            <a:ext cx="576263" cy="384178"/>
            <a:chOff x="1" y="-1"/>
            <a:chExt cx="576262" cy="384176"/>
          </a:xfrm>
        </p:grpSpPr>
        <p:sp>
          <p:nvSpPr>
            <p:cNvPr id="347" name="燕尾形 22"/>
            <p:cNvSpPr/>
            <p:nvPr/>
          </p:nvSpPr>
          <p:spPr>
            <a:xfrm rot="5400000">
              <a:off x="180182" y="-180183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8" name="燕尾形 23"/>
            <p:cNvSpPr/>
            <p:nvPr/>
          </p:nvSpPr>
          <p:spPr>
            <a:xfrm rot="5400000">
              <a:off x="180182" y="-11907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350" name="矩形 24"/>
          <p:cNvSpPr/>
          <p:nvPr/>
        </p:nvSpPr>
        <p:spPr>
          <a:xfrm>
            <a:off x="6619875" y="3190875"/>
            <a:ext cx="1871664" cy="2700339"/>
          </a:xfrm>
          <a:prstGeom prst="rect">
            <a:avLst/>
          </a:prstGeom>
          <a:ln w="25400">
            <a:solidFill>
              <a:srgbClr val="64646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3" name="组合 25"/>
          <p:cNvGrpSpPr/>
          <p:nvPr/>
        </p:nvGrpSpPr>
        <p:grpSpPr>
          <a:xfrm>
            <a:off x="7267576" y="2701923"/>
            <a:ext cx="576263" cy="384178"/>
            <a:chOff x="1" y="-1"/>
            <a:chExt cx="576262" cy="384176"/>
          </a:xfrm>
        </p:grpSpPr>
        <p:sp>
          <p:nvSpPr>
            <p:cNvPr id="351" name="燕尾形 26"/>
            <p:cNvSpPr/>
            <p:nvPr/>
          </p:nvSpPr>
          <p:spPr>
            <a:xfrm rot="5400000">
              <a:off x="180182" y="-180183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52" name="燕尾形 27"/>
            <p:cNvSpPr/>
            <p:nvPr/>
          </p:nvSpPr>
          <p:spPr>
            <a:xfrm rot="5400000">
              <a:off x="180182" y="-11907"/>
              <a:ext cx="215901" cy="576264"/>
            </a:xfrm>
            <a:prstGeom prst="chevron">
              <a:avLst>
                <a:gd name="adj" fmla="val 63229"/>
              </a:avLst>
            </a:prstGeom>
            <a:noFill/>
            <a:ln w="12700" cap="flat">
              <a:solidFill>
                <a:srgbClr val="6464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354" name="TextBox 146"/>
          <p:cNvSpPr/>
          <p:nvPr/>
        </p:nvSpPr>
        <p:spPr>
          <a:xfrm>
            <a:off x="4706938" y="4211266"/>
            <a:ext cx="1800226" cy="114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40404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does the </a:t>
            </a:r>
            <a:r>
              <a:rPr b="1" i="1"/>
              <a:t>number of WiFi users </a:t>
            </a:r>
            <a:r>
              <a:t>affect WiFi speed?</a:t>
            </a:r>
          </a:p>
        </p:txBody>
      </p:sp>
      <p:sp>
        <p:nvSpPr>
          <p:cNvPr id="355" name="TextBox 146"/>
          <p:cNvSpPr/>
          <p:nvPr/>
        </p:nvSpPr>
        <p:spPr>
          <a:xfrm>
            <a:off x="6647062" y="4211266"/>
            <a:ext cx="1800226" cy="114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8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 there any </a:t>
            </a:r>
            <a:r>
              <a:rPr b="1" i="1"/>
              <a:t>interaction</a:t>
            </a:r>
            <a:r>
              <a:t> among these three factors on WiFi speed?</a:t>
            </a:r>
          </a:p>
        </p:txBody>
      </p:sp>
      <p:sp>
        <p:nvSpPr>
          <p:cNvPr id="356" name="直接连接符 32"/>
          <p:cNvSpPr/>
          <p:nvPr/>
        </p:nvSpPr>
        <p:spPr>
          <a:xfrm>
            <a:off x="700088" y="3786187"/>
            <a:ext cx="1728786" cy="1"/>
          </a:xfrm>
          <a:prstGeom prst="line">
            <a:avLst/>
          </a:prstGeom>
          <a:ln w="19050">
            <a:solidFill>
              <a:srgbClr val="646464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直接连接符 34"/>
          <p:cNvSpPr/>
          <p:nvPr/>
        </p:nvSpPr>
        <p:spPr>
          <a:xfrm>
            <a:off x="2697163" y="3786187"/>
            <a:ext cx="1728787" cy="1"/>
          </a:xfrm>
          <a:prstGeom prst="line">
            <a:avLst/>
          </a:prstGeom>
          <a:ln w="19050">
            <a:solidFill>
              <a:srgbClr val="646464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直接连接符 36"/>
          <p:cNvSpPr/>
          <p:nvPr/>
        </p:nvSpPr>
        <p:spPr>
          <a:xfrm>
            <a:off x="4694237" y="3786187"/>
            <a:ext cx="1728787" cy="1"/>
          </a:xfrm>
          <a:prstGeom prst="line">
            <a:avLst/>
          </a:prstGeom>
          <a:ln w="19050">
            <a:solidFill>
              <a:srgbClr val="646464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直接连接符 38"/>
          <p:cNvSpPr/>
          <p:nvPr/>
        </p:nvSpPr>
        <p:spPr>
          <a:xfrm>
            <a:off x="6692900" y="3786187"/>
            <a:ext cx="1727200" cy="1"/>
          </a:xfrm>
          <a:prstGeom prst="line">
            <a:avLst/>
          </a:prstGeom>
          <a:ln w="19050">
            <a:solidFill>
              <a:srgbClr val="646464"/>
            </a:solidFill>
            <a:prstDash val="sysDash"/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TextBox 40"/>
          <p:cNvSpPr/>
          <p:nvPr/>
        </p:nvSpPr>
        <p:spPr>
          <a:xfrm>
            <a:off x="6223000" y="549275"/>
            <a:ext cx="2997200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400">
                <a:solidFill>
                  <a:srgbClr val="FFFFFF"/>
                </a:solidFill>
                <a:latin typeface="方正细珊瑚简体"/>
                <a:ea typeface="方正细珊瑚简体"/>
                <a:cs typeface="方正细珊瑚简体"/>
                <a:sym typeface="方正细珊瑚简体"/>
              </a:defRPr>
            </a:lvl1pPr>
          </a:lstStyle>
          <a:p>
            <a:pPr/>
            <a:r>
              <a:t>并列关系</a:t>
            </a:r>
          </a:p>
        </p:txBody>
      </p:sp>
      <p:sp>
        <p:nvSpPr>
          <p:cNvPr id="361" name="Do obstacles affect WiFi speed?"/>
          <p:cNvSpPr/>
          <p:nvPr/>
        </p:nvSpPr>
        <p:spPr>
          <a:xfrm>
            <a:off x="696975" y="4100129"/>
            <a:ext cx="1731900" cy="88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8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 </a:t>
            </a:r>
            <a:r>
              <a:rPr b="1" i="1"/>
              <a:t>obstacles </a:t>
            </a:r>
            <a:r>
              <a:t>affect WiFi speed?</a:t>
            </a:r>
          </a:p>
        </p:txBody>
      </p:sp>
      <p:sp>
        <p:nvSpPr>
          <p:cNvPr id="362" name="Does the distance…"/>
          <p:cNvSpPr/>
          <p:nvPr/>
        </p:nvSpPr>
        <p:spPr>
          <a:xfrm>
            <a:off x="2671763" y="3125416"/>
            <a:ext cx="1800226" cy="3320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 defTabSz="457200">
              <a:lnSpc>
                <a:spcPts val="4300"/>
              </a:lnSpc>
              <a:tabLst>
                <a:tab pos="139700" algn="l"/>
                <a:tab pos="457200" algn="l"/>
              </a:tabLst>
              <a:defRPr sz="1466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	</a:t>
            </a:r>
          </a:p>
          <a:p>
            <a:pPr marL="457200" indent="-457200" defTabSz="457200">
              <a:lnSpc>
                <a:spcPts val="4300"/>
              </a:lnSpc>
              <a:tabLst>
                <a:tab pos="139700" algn="l"/>
                <a:tab pos="457200" algn="l"/>
              </a:tabLst>
              <a:defRPr sz="1466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Does the</a:t>
            </a:r>
            <a:r>
              <a:rPr b="1" i="1"/>
              <a:t> distance</a:t>
            </a: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between WiFi</a:t>
            </a: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router and WiFi</a:t>
            </a: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users affect the</a:t>
            </a:r>
          </a:p>
          <a:p>
            <a:pPr marL="457200" indent="-457200" defTabSz="457200">
              <a:lnSpc>
                <a:spcPts val="4700"/>
              </a:lnSpc>
              <a:tabLst>
                <a:tab pos="139700" algn="l"/>
                <a:tab pos="457200" algn="l"/>
              </a:tabLst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WiFi speed?</a:t>
            </a:r>
            <a:br/>
          </a:p>
        </p:txBody>
      </p:sp>
      <p:sp>
        <p:nvSpPr>
          <p:cNvPr id="363" name="Obstacles"/>
          <p:cNvSpPr/>
          <p:nvPr/>
        </p:nvSpPr>
        <p:spPr>
          <a:xfrm>
            <a:off x="1091265" y="3381783"/>
            <a:ext cx="105247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Obstacles</a:t>
            </a:r>
          </a:p>
        </p:txBody>
      </p:sp>
      <p:sp>
        <p:nvSpPr>
          <p:cNvPr id="364" name="Distance"/>
          <p:cNvSpPr/>
          <p:nvPr/>
        </p:nvSpPr>
        <p:spPr>
          <a:xfrm>
            <a:off x="3086050" y="3381783"/>
            <a:ext cx="95112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Distance</a:t>
            </a:r>
          </a:p>
        </p:txBody>
      </p:sp>
      <p:sp>
        <p:nvSpPr>
          <p:cNvPr id="365" name="# of WiFi Users"/>
          <p:cNvSpPr/>
          <p:nvPr/>
        </p:nvSpPr>
        <p:spPr>
          <a:xfrm>
            <a:off x="4784756" y="3381783"/>
            <a:ext cx="155108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# of WiFi Users</a:t>
            </a:r>
          </a:p>
        </p:txBody>
      </p:sp>
      <p:sp>
        <p:nvSpPr>
          <p:cNvPr id="366" name="Interaction"/>
          <p:cNvSpPr/>
          <p:nvPr/>
        </p:nvSpPr>
        <p:spPr>
          <a:xfrm>
            <a:off x="6958285" y="3381783"/>
            <a:ext cx="119590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Interaction </a:t>
            </a:r>
          </a:p>
        </p:txBody>
      </p:sp>
      <p:sp>
        <p:nvSpPr>
          <p:cNvPr id="367" name="Questions of Interest"/>
          <p:cNvSpPr/>
          <p:nvPr/>
        </p:nvSpPr>
        <p:spPr>
          <a:xfrm>
            <a:off x="176902" y="330834"/>
            <a:ext cx="411066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Questions of Interest</a:t>
            </a:r>
          </a:p>
        </p:txBody>
      </p:sp>
      <p:pic>
        <p:nvPicPr>
          <p:cNvPr id="368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2569" y="4493"/>
            <a:ext cx="702765" cy="72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灯片编号占位符 2"/>
          <p:cNvSpPr/>
          <p:nvPr>
            <p:ph type="sldNum" sz="quarter" idx="2"/>
          </p:nvPr>
        </p:nvSpPr>
        <p:spPr>
          <a:xfrm>
            <a:off x="8498230" y="6416992"/>
            <a:ext cx="18857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fld id="{86CB4B4D-7CA3-9044-876B-883B54F8677D}" type="slidenum">
              <a:rPr>
                <a:latin typeface="华文细黑"/>
                <a:ea typeface="华文细黑"/>
                <a:cs typeface="华文细黑"/>
                <a:sym typeface="华文细黑"/>
              </a:rPr>
            </a:fld>
          </a:p>
        </p:txBody>
      </p:sp>
      <p:grpSp>
        <p:nvGrpSpPr>
          <p:cNvPr id="426" name="Gruppe 62"/>
          <p:cNvGrpSpPr/>
          <p:nvPr/>
        </p:nvGrpSpPr>
        <p:grpSpPr>
          <a:xfrm>
            <a:off x="727657" y="2173089"/>
            <a:ext cx="1143001" cy="2101851"/>
            <a:chOff x="0" y="0"/>
            <a:chExt cx="1143000" cy="2101849"/>
          </a:xfrm>
        </p:grpSpPr>
        <p:sp>
          <p:nvSpPr>
            <p:cNvPr id="371" name="Freeform 6"/>
            <p:cNvSpPr/>
            <p:nvPr/>
          </p:nvSpPr>
          <p:spPr>
            <a:xfrm>
              <a:off x="1731" y="13862"/>
              <a:ext cx="770660" cy="208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023"/>
                  </a:moveTo>
                  <a:lnTo>
                    <a:pt x="146" y="21600"/>
                  </a:lnTo>
                  <a:lnTo>
                    <a:pt x="21600" y="15631"/>
                  </a:lnTo>
                  <a:lnTo>
                    <a:pt x="21551" y="0"/>
                  </a:lnTo>
                  <a:lnTo>
                    <a:pt x="0" y="6023"/>
                  </a:lnTo>
                  <a:close/>
                </a:path>
              </a:pathLst>
            </a:custGeom>
            <a:solidFill>
              <a:srgbClr val="C1C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2" name="Freeform 7"/>
            <p:cNvSpPr/>
            <p:nvPr/>
          </p:nvSpPr>
          <p:spPr>
            <a:xfrm>
              <a:off x="6927" y="1486716"/>
              <a:ext cx="1125683" cy="58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3" name="Freeform 8"/>
            <p:cNvSpPr/>
            <p:nvPr/>
          </p:nvSpPr>
          <p:spPr>
            <a:xfrm>
              <a:off x="633411" y="1219200"/>
              <a:ext cx="363539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4" name="Freeform 9"/>
            <p:cNvSpPr/>
            <p:nvPr/>
          </p:nvSpPr>
          <p:spPr>
            <a:xfrm>
              <a:off x="996950" y="1116012"/>
              <a:ext cx="14605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5" name="Freeform 10"/>
            <p:cNvSpPr/>
            <p:nvPr/>
          </p:nvSpPr>
          <p:spPr>
            <a:xfrm>
              <a:off x="633845" y="1115904"/>
              <a:ext cx="502228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6" name="Freeform 11"/>
            <p:cNvSpPr/>
            <p:nvPr/>
          </p:nvSpPr>
          <p:spPr>
            <a:xfrm>
              <a:off x="444500" y="1368425"/>
              <a:ext cx="363538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7" name="Freeform 12"/>
            <p:cNvSpPr/>
            <p:nvPr/>
          </p:nvSpPr>
          <p:spPr>
            <a:xfrm>
              <a:off x="808036" y="1265237"/>
              <a:ext cx="14605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Freeform 13"/>
            <p:cNvSpPr/>
            <p:nvPr/>
          </p:nvSpPr>
          <p:spPr>
            <a:xfrm>
              <a:off x="445077" y="1264922"/>
              <a:ext cx="502228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9" name="Freeform 14"/>
            <p:cNvSpPr/>
            <p:nvPr/>
          </p:nvSpPr>
          <p:spPr>
            <a:xfrm>
              <a:off x="244474" y="1528762"/>
              <a:ext cx="363539" cy="35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0" name="Freeform 15"/>
            <p:cNvSpPr/>
            <p:nvPr/>
          </p:nvSpPr>
          <p:spPr>
            <a:xfrm>
              <a:off x="608012" y="1423986"/>
              <a:ext cx="146050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1" name="Freeform 16"/>
            <p:cNvSpPr/>
            <p:nvPr/>
          </p:nvSpPr>
          <p:spPr>
            <a:xfrm>
              <a:off x="244186" y="1424337"/>
              <a:ext cx="502228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2" name="Freeform 17"/>
            <p:cNvSpPr/>
            <p:nvPr/>
          </p:nvSpPr>
          <p:spPr>
            <a:xfrm>
              <a:off x="17462" y="1693862"/>
              <a:ext cx="363538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3" name="Freeform 18"/>
            <p:cNvSpPr/>
            <p:nvPr/>
          </p:nvSpPr>
          <p:spPr>
            <a:xfrm>
              <a:off x="381000" y="1590674"/>
              <a:ext cx="146050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571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4" name="Freeform 19"/>
            <p:cNvSpPr/>
            <p:nvPr/>
          </p:nvSpPr>
          <p:spPr>
            <a:xfrm>
              <a:off x="17318" y="1590682"/>
              <a:ext cx="502228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641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5" name="Freeform 260"/>
            <p:cNvSpPr/>
            <p:nvPr/>
          </p:nvSpPr>
          <p:spPr>
            <a:xfrm>
              <a:off x="-1" y="1105507"/>
              <a:ext cx="1125683" cy="582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6" name="Freeform 263"/>
            <p:cNvSpPr/>
            <p:nvPr/>
          </p:nvSpPr>
          <p:spPr>
            <a:xfrm>
              <a:off x="628650" y="846136"/>
              <a:ext cx="363538" cy="35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7" name="Freeform 264"/>
            <p:cNvSpPr/>
            <p:nvPr/>
          </p:nvSpPr>
          <p:spPr>
            <a:xfrm>
              <a:off x="992186" y="741361"/>
              <a:ext cx="14605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8" name="Freeform 265"/>
            <p:cNvSpPr/>
            <p:nvPr/>
          </p:nvSpPr>
          <p:spPr>
            <a:xfrm>
              <a:off x="628650" y="741625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9" name="Freeform 266"/>
            <p:cNvSpPr/>
            <p:nvPr/>
          </p:nvSpPr>
          <p:spPr>
            <a:xfrm>
              <a:off x="439736" y="995361"/>
              <a:ext cx="363539" cy="35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0" name="Freeform 267"/>
            <p:cNvSpPr/>
            <p:nvPr/>
          </p:nvSpPr>
          <p:spPr>
            <a:xfrm>
              <a:off x="803275" y="890586"/>
              <a:ext cx="146050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1" name="Freeform 268"/>
            <p:cNvSpPr/>
            <p:nvPr/>
          </p:nvSpPr>
          <p:spPr>
            <a:xfrm>
              <a:off x="439881" y="890644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2" name="Freeform 269"/>
            <p:cNvSpPr/>
            <p:nvPr/>
          </p:nvSpPr>
          <p:spPr>
            <a:xfrm>
              <a:off x="239711" y="1154111"/>
              <a:ext cx="363539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3" name="Freeform 270"/>
            <p:cNvSpPr/>
            <p:nvPr/>
          </p:nvSpPr>
          <p:spPr>
            <a:xfrm>
              <a:off x="603249" y="1049336"/>
              <a:ext cx="144463" cy="45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4" name="Freeform 271"/>
            <p:cNvSpPr/>
            <p:nvPr/>
          </p:nvSpPr>
          <p:spPr>
            <a:xfrm>
              <a:off x="238990" y="1050058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5" name="Freeform 272"/>
            <p:cNvSpPr/>
            <p:nvPr/>
          </p:nvSpPr>
          <p:spPr>
            <a:xfrm>
              <a:off x="12699" y="1320799"/>
              <a:ext cx="363539" cy="35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6" name="Freeform 273"/>
            <p:cNvSpPr/>
            <p:nvPr/>
          </p:nvSpPr>
          <p:spPr>
            <a:xfrm>
              <a:off x="376237" y="1216024"/>
              <a:ext cx="144464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7" name="Freeform 274"/>
            <p:cNvSpPr/>
            <p:nvPr/>
          </p:nvSpPr>
          <p:spPr>
            <a:xfrm>
              <a:off x="12122" y="1216404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8" name="Freeform 275"/>
            <p:cNvSpPr/>
            <p:nvPr/>
          </p:nvSpPr>
          <p:spPr>
            <a:xfrm>
              <a:off x="13854" y="731229"/>
              <a:ext cx="1125683" cy="58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9" name="Freeform 276"/>
            <p:cNvSpPr/>
            <p:nvPr/>
          </p:nvSpPr>
          <p:spPr>
            <a:xfrm>
              <a:off x="622299" y="477837"/>
              <a:ext cx="363539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0" name="Freeform 277"/>
            <p:cNvSpPr/>
            <p:nvPr/>
          </p:nvSpPr>
          <p:spPr>
            <a:xfrm>
              <a:off x="985837" y="374649"/>
              <a:ext cx="144464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1" name="Freeform 278"/>
            <p:cNvSpPr/>
            <p:nvPr/>
          </p:nvSpPr>
          <p:spPr>
            <a:xfrm>
              <a:off x="621722" y="374278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2" name="Freeform 279"/>
            <p:cNvSpPr/>
            <p:nvPr/>
          </p:nvSpPr>
          <p:spPr>
            <a:xfrm>
              <a:off x="433387" y="627061"/>
              <a:ext cx="363538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3" name="Freeform 280"/>
            <p:cNvSpPr/>
            <p:nvPr/>
          </p:nvSpPr>
          <p:spPr>
            <a:xfrm>
              <a:off x="796924" y="523874"/>
              <a:ext cx="144463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4" name="Freeform 281"/>
            <p:cNvSpPr/>
            <p:nvPr/>
          </p:nvSpPr>
          <p:spPr>
            <a:xfrm>
              <a:off x="432954" y="523296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5" name="Freeform 282"/>
            <p:cNvSpPr/>
            <p:nvPr/>
          </p:nvSpPr>
          <p:spPr>
            <a:xfrm>
              <a:off x="231775" y="787399"/>
              <a:ext cx="363538" cy="35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6" name="Freeform 283"/>
            <p:cNvSpPr/>
            <p:nvPr/>
          </p:nvSpPr>
          <p:spPr>
            <a:xfrm>
              <a:off x="595311" y="682624"/>
              <a:ext cx="146051" cy="45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7" name="Freeform 284"/>
            <p:cNvSpPr/>
            <p:nvPr/>
          </p:nvSpPr>
          <p:spPr>
            <a:xfrm>
              <a:off x="232063" y="682711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8" name="Freeform 285"/>
            <p:cNvSpPr/>
            <p:nvPr/>
          </p:nvSpPr>
          <p:spPr>
            <a:xfrm>
              <a:off x="4761" y="952499"/>
              <a:ext cx="363539" cy="35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3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9" name="Freeform 286"/>
            <p:cNvSpPr/>
            <p:nvPr/>
          </p:nvSpPr>
          <p:spPr>
            <a:xfrm>
              <a:off x="368300" y="849311"/>
              <a:ext cx="146050" cy="45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0" name="Freeform 287"/>
            <p:cNvSpPr/>
            <p:nvPr/>
          </p:nvSpPr>
          <p:spPr>
            <a:xfrm>
              <a:off x="5195" y="849057"/>
              <a:ext cx="503960" cy="105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61" y="1062"/>
                  </a:moveTo>
                  <a:lnTo>
                    <a:pt x="0" y="21246"/>
                  </a:lnTo>
                  <a:lnTo>
                    <a:pt x="15588" y="21600"/>
                  </a:lnTo>
                  <a:lnTo>
                    <a:pt x="21600" y="0"/>
                  </a:lnTo>
                  <a:lnTo>
                    <a:pt x="6161" y="1062"/>
                  </a:lnTo>
                  <a:close/>
                </a:path>
              </a:pathLst>
            </a:custGeom>
            <a:solidFill>
              <a:srgbClr val="817B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Freeform 288"/>
            <p:cNvSpPr/>
            <p:nvPr/>
          </p:nvSpPr>
          <p:spPr>
            <a:xfrm>
              <a:off x="6927" y="363882"/>
              <a:ext cx="1125683" cy="582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4655" y="0"/>
                  </a:lnTo>
                  <a:lnTo>
                    <a:pt x="21600" y="0"/>
                  </a:lnTo>
                  <a:lnTo>
                    <a:pt x="691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FD0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Freeform 289"/>
            <p:cNvSpPr/>
            <p:nvPr/>
          </p:nvSpPr>
          <p:spPr>
            <a:xfrm>
              <a:off x="625474" y="103186"/>
              <a:ext cx="361951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3" name="Freeform 290"/>
            <p:cNvSpPr/>
            <p:nvPr/>
          </p:nvSpPr>
          <p:spPr>
            <a:xfrm>
              <a:off x="987424" y="0"/>
              <a:ext cx="144463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4" name="Freeform 291"/>
            <p:cNvSpPr/>
            <p:nvPr/>
          </p:nvSpPr>
          <p:spPr>
            <a:xfrm>
              <a:off x="625474" y="0"/>
              <a:ext cx="501652" cy="106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5" name="Freeform 292"/>
            <p:cNvSpPr/>
            <p:nvPr/>
          </p:nvSpPr>
          <p:spPr>
            <a:xfrm>
              <a:off x="436562" y="252411"/>
              <a:ext cx="361951" cy="352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6" name="Freeform 293"/>
            <p:cNvSpPr/>
            <p:nvPr/>
          </p:nvSpPr>
          <p:spPr>
            <a:xfrm>
              <a:off x="798512" y="149225"/>
              <a:ext cx="146050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7" name="Freeform 294"/>
            <p:cNvSpPr/>
            <p:nvPr/>
          </p:nvSpPr>
          <p:spPr>
            <a:xfrm>
              <a:off x="436562" y="149225"/>
              <a:ext cx="501651" cy="104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8" name="Freeform 295"/>
            <p:cNvSpPr/>
            <p:nvPr/>
          </p:nvSpPr>
          <p:spPr>
            <a:xfrm>
              <a:off x="234950" y="412750"/>
              <a:ext cx="361951" cy="350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9" name="Freeform 296"/>
            <p:cNvSpPr/>
            <p:nvPr/>
          </p:nvSpPr>
          <p:spPr>
            <a:xfrm>
              <a:off x="596900" y="307975"/>
              <a:ext cx="14605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0" name="Freeform 297"/>
            <p:cNvSpPr/>
            <p:nvPr/>
          </p:nvSpPr>
          <p:spPr>
            <a:xfrm>
              <a:off x="234950" y="307975"/>
              <a:ext cx="503238" cy="106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Freeform 298"/>
            <p:cNvSpPr/>
            <p:nvPr/>
          </p:nvSpPr>
          <p:spPr>
            <a:xfrm>
              <a:off x="7936" y="579437"/>
              <a:ext cx="361951" cy="35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10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F9F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2" name="Freeform 299"/>
            <p:cNvSpPr/>
            <p:nvPr/>
          </p:nvSpPr>
          <p:spPr>
            <a:xfrm>
              <a:off x="369886" y="474662"/>
              <a:ext cx="14605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57" y="4991"/>
                  </a:lnTo>
                  <a:lnTo>
                    <a:pt x="20829" y="0"/>
                  </a:lnTo>
                  <a:lnTo>
                    <a:pt x="21600" y="1644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BB48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3" name="Freeform 300"/>
            <p:cNvSpPr/>
            <p:nvPr/>
          </p:nvSpPr>
          <p:spPr>
            <a:xfrm>
              <a:off x="7936" y="474662"/>
              <a:ext cx="503239" cy="106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08" y="1062"/>
                  </a:moveTo>
                  <a:lnTo>
                    <a:pt x="0" y="21246"/>
                  </a:lnTo>
                  <a:lnTo>
                    <a:pt x="15567" y="21600"/>
                  </a:lnTo>
                  <a:lnTo>
                    <a:pt x="21600" y="0"/>
                  </a:lnTo>
                  <a:lnTo>
                    <a:pt x="6108" y="1062"/>
                  </a:lnTo>
                  <a:close/>
                </a:path>
              </a:pathLst>
            </a:custGeom>
            <a:solidFill>
              <a:srgbClr val="B28C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4" name="Rectangle 301"/>
            <p:cNvSpPr/>
            <p:nvPr/>
          </p:nvSpPr>
          <p:spPr>
            <a:xfrm>
              <a:off x="6927" y="2068927"/>
              <a:ext cx="360219" cy="32923"/>
            </a:xfrm>
            <a:prstGeom prst="rect">
              <a:avLst/>
            </a:prstGeom>
            <a:solidFill>
              <a:srgbClr val="C1C2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5" name="Freeform 302"/>
            <p:cNvSpPr/>
            <p:nvPr/>
          </p:nvSpPr>
          <p:spPr>
            <a:xfrm>
              <a:off x="367145" y="1486716"/>
              <a:ext cx="763733" cy="61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52"/>
                  </a:moveTo>
                  <a:lnTo>
                    <a:pt x="0" y="21600"/>
                  </a:lnTo>
                  <a:lnTo>
                    <a:pt x="0" y="20444"/>
                  </a:lnTo>
                  <a:lnTo>
                    <a:pt x="21600" y="0"/>
                  </a:lnTo>
                  <a:lnTo>
                    <a:pt x="21600" y="852"/>
                  </a:lnTo>
                  <a:close/>
                </a:path>
              </a:pathLst>
            </a:cu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430" name="Gruppe 130"/>
          <p:cNvGrpSpPr/>
          <p:nvPr/>
        </p:nvGrpSpPr>
        <p:grpSpPr>
          <a:xfrm>
            <a:off x="1485884" y="3356373"/>
            <a:ext cx="2476502" cy="752176"/>
            <a:chOff x="0" y="0"/>
            <a:chExt cx="2476500" cy="752175"/>
          </a:xfrm>
        </p:grpSpPr>
        <p:sp>
          <p:nvSpPr>
            <p:cNvPr id="427" name="Freeform 48"/>
            <p:cNvSpPr/>
            <p:nvPr/>
          </p:nvSpPr>
          <p:spPr>
            <a:xfrm>
              <a:off x="0" y="0"/>
              <a:ext cx="2476501" cy="596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823" y="0"/>
                  </a:lnTo>
                  <a:lnTo>
                    <a:pt x="21600" y="0"/>
                  </a:lnTo>
                  <a:lnTo>
                    <a:pt x="1477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3E4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8" name="Rectangle 49"/>
            <p:cNvSpPr/>
            <p:nvPr/>
          </p:nvSpPr>
          <p:spPr>
            <a:xfrm>
              <a:off x="1774" y="596063"/>
              <a:ext cx="1692394" cy="154338"/>
            </a:xfrm>
            <a:prstGeom prst="rect">
              <a:avLst/>
            </a:prstGeom>
            <a:solidFill>
              <a:srgbClr val="BEC0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9" name="Freeform 50"/>
            <p:cNvSpPr/>
            <p:nvPr/>
          </p:nvSpPr>
          <p:spPr>
            <a:xfrm>
              <a:off x="1692393" y="-1"/>
              <a:ext cx="784107" cy="75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34"/>
                  </a:moveTo>
                  <a:lnTo>
                    <a:pt x="49" y="21600"/>
                  </a:lnTo>
                  <a:lnTo>
                    <a:pt x="0" y="17117"/>
                  </a:lnTo>
                  <a:lnTo>
                    <a:pt x="21600" y="0"/>
                  </a:lnTo>
                  <a:lnTo>
                    <a:pt x="21600" y="4534"/>
                  </a:lnTo>
                  <a:close/>
                </a:path>
              </a:pathLst>
            </a:cu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434" name="Gruppe 135"/>
          <p:cNvGrpSpPr/>
          <p:nvPr/>
        </p:nvGrpSpPr>
        <p:grpSpPr>
          <a:xfrm>
            <a:off x="4054244" y="3468079"/>
            <a:ext cx="2476502" cy="752176"/>
            <a:chOff x="0" y="0"/>
            <a:chExt cx="2476500" cy="752175"/>
          </a:xfrm>
        </p:grpSpPr>
        <p:sp>
          <p:nvSpPr>
            <p:cNvPr id="431" name="Freeform 48"/>
            <p:cNvSpPr/>
            <p:nvPr/>
          </p:nvSpPr>
          <p:spPr>
            <a:xfrm>
              <a:off x="0" y="0"/>
              <a:ext cx="2476501" cy="596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823" y="0"/>
                  </a:lnTo>
                  <a:lnTo>
                    <a:pt x="21600" y="0"/>
                  </a:lnTo>
                  <a:lnTo>
                    <a:pt x="1477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3E4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2" name="Rectangle 49"/>
            <p:cNvSpPr/>
            <p:nvPr/>
          </p:nvSpPr>
          <p:spPr>
            <a:xfrm>
              <a:off x="1774" y="596063"/>
              <a:ext cx="1692394" cy="154338"/>
            </a:xfrm>
            <a:prstGeom prst="rect">
              <a:avLst/>
            </a:prstGeom>
            <a:solidFill>
              <a:srgbClr val="BEC0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3" name="Freeform 50"/>
            <p:cNvSpPr/>
            <p:nvPr/>
          </p:nvSpPr>
          <p:spPr>
            <a:xfrm>
              <a:off x="1692393" y="-1"/>
              <a:ext cx="784107" cy="75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34"/>
                  </a:moveTo>
                  <a:lnTo>
                    <a:pt x="49" y="21600"/>
                  </a:lnTo>
                  <a:lnTo>
                    <a:pt x="0" y="17117"/>
                  </a:lnTo>
                  <a:lnTo>
                    <a:pt x="21600" y="0"/>
                  </a:lnTo>
                  <a:lnTo>
                    <a:pt x="21600" y="4534"/>
                  </a:lnTo>
                  <a:close/>
                </a:path>
              </a:pathLst>
            </a:cu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438" name="Gruppe 157"/>
          <p:cNvGrpSpPr/>
          <p:nvPr/>
        </p:nvGrpSpPr>
        <p:grpSpPr>
          <a:xfrm>
            <a:off x="6901078" y="3591224"/>
            <a:ext cx="2476501" cy="752176"/>
            <a:chOff x="0" y="0"/>
            <a:chExt cx="2476500" cy="752175"/>
          </a:xfrm>
        </p:grpSpPr>
        <p:sp>
          <p:nvSpPr>
            <p:cNvPr id="435" name="Freeform 48"/>
            <p:cNvSpPr/>
            <p:nvPr/>
          </p:nvSpPr>
          <p:spPr>
            <a:xfrm>
              <a:off x="0" y="0"/>
              <a:ext cx="2476501" cy="596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823" y="0"/>
                  </a:lnTo>
                  <a:lnTo>
                    <a:pt x="21600" y="0"/>
                  </a:lnTo>
                  <a:lnTo>
                    <a:pt x="1477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3E4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6" name="Rectangle 49"/>
            <p:cNvSpPr/>
            <p:nvPr/>
          </p:nvSpPr>
          <p:spPr>
            <a:xfrm>
              <a:off x="1774" y="596063"/>
              <a:ext cx="1692394" cy="154338"/>
            </a:xfrm>
            <a:prstGeom prst="rect">
              <a:avLst/>
            </a:prstGeom>
            <a:solidFill>
              <a:srgbClr val="BEC0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7" name="Freeform 50"/>
            <p:cNvSpPr/>
            <p:nvPr/>
          </p:nvSpPr>
          <p:spPr>
            <a:xfrm>
              <a:off x="1692393" y="-1"/>
              <a:ext cx="784107" cy="75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4534"/>
                  </a:moveTo>
                  <a:lnTo>
                    <a:pt x="49" y="21600"/>
                  </a:lnTo>
                  <a:lnTo>
                    <a:pt x="0" y="17117"/>
                  </a:lnTo>
                  <a:lnTo>
                    <a:pt x="21600" y="0"/>
                  </a:lnTo>
                  <a:lnTo>
                    <a:pt x="21600" y="4534"/>
                  </a:lnTo>
                  <a:close/>
                </a:path>
              </a:pathLst>
            </a:cu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439" name="Rektangel med enkelt afrundet hjørne 377"/>
          <p:cNvSpPr/>
          <p:nvPr/>
        </p:nvSpPr>
        <p:spPr>
          <a:xfrm flipH="1" rot="10800000">
            <a:off x="195262" y="4480414"/>
            <a:ext cx="2468564" cy="194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208" y="0"/>
                </a:lnTo>
                <a:lnTo>
                  <a:pt x="20208" y="0"/>
                </a:lnTo>
                <a:cubicBezTo>
                  <a:pt x="20977" y="0"/>
                  <a:pt x="21600" y="995"/>
                  <a:pt x="21600" y="222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458" name="Gruppe 799"/>
          <p:cNvGrpSpPr/>
          <p:nvPr/>
        </p:nvGrpSpPr>
        <p:grpSpPr>
          <a:xfrm>
            <a:off x="4485605" y="2847974"/>
            <a:ext cx="1409052" cy="1390651"/>
            <a:chOff x="0" y="0"/>
            <a:chExt cx="1409051" cy="1390650"/>
          </a:xfrm>
        </p:grpSpPr>
        <p:grpSp>
          <p:nvGrpSpPr>
            <p:cNvPr id="455" name="Gruppe 312"/>
            <p:cNvGrpSpPr/>
            <p:nvPr/>
          </p:nvGrpSpPr>
          <p:grpSpPr>
            <a:xfrm>
              <a:off x="472852" y="-1"/>
              <a:ext cx="430214" cy="1374779"/>
              <a:chOff x="0" y="0"/>
              <a:chExt cx="430212" cy="1374777"/>
            </a:xfrm>
          </p:grpSpPr>
          <p:sp>
            <p:nvSpPr>
              <p:cNvPr id="440" name="Freeform 256"/>
              <p:cNvSpPr/>
              <p:nvPr/>
            </p:nvSpPr>
            <p:spPr>
              <a:xfrm>
                <a:off x="8664" y="659165"/>
                <a:ext cx="66680" cy="102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93" y="638"/>
                    </a:moveTo>
                    <a:lnTo>
                      <a:pt x="5369" y="0"/>
                    </a:lnTo>
                    <a:lnTo>
                      <a:pt x="6346" y="80"/>
                    </a:lnTo>
                    <a:lnTo>
                      <a:pt x="7078" y="319"/>
                    </a:lnTo>
                    <a:lnTo>
                      <a:pt x="7200" y="399"/>
                    </a:lnTo>
                    <a:lnTo>
                      <a:pt x="7932" y="638"/>
                    </a:lnTo>
                    <a:lnTo>
                      <a:pt x="8664" y="956"/>
                    </a:lnTo>
                    <a:lnTo>
                      <a:pt x="9153" y="1435"/>
                    </a:lnTo>
                    <a:lnTo>
                      <a:pt x="10007" y="2551"/>
                    </a:lnTo>
                    <a:lnTo>
                      <a:pt x="10495" y="3029"/>
                    </a:lnTo>
                    <a:lnTo>
                      <a:pt x="11349" y="3666"/>
                    </a:lnTo>
                    <a:lnTo>
                      <a:pt x="12692" y="4942"/>
                    </a:lnTo>
                    <a:lnTo>
                      <a:pt x="13912" y="5978"/>
                    </a:lnTo>
                    <a:lnTo>
                      <a:pt x="14766" y="6376"/>
                    </a:lnTo>
                    <a:lnTo>
                      <a:pt x="15864" y="6775"/>
                    </a:lnTo>
                    <a:lnTo>
                      <a:pt x="17085" y="7253"/>
                    </a:lnTo>
                    <a:lnTo>
                      <a:pt x="18671" y="7811"/>
                    </a:lnTo>
                    <a:lnTo>
                      <a:pt x="20014" y="8130"/>
                    </a:lnTo>
                    <a:lnTo>
                      <a:pt x="20868" y="8449"/>
                    </a:lnTo>
                    <a:lnTo>
                      <a:pt x="21234" y="8608"/>
                    </a:lnTo>
                    <a:lnTo>
                      <a:pt x="21600" y="8927"/>
                    </a:lnTo>
                    <a:lnTo>
                      <a:pt x="21600" y="9166"/>
                    </a:lnTo>
                    <a:lnTo>
                      <a:pt x="21112" y="9804"/>
                    </a:lnTo>
                    <a:lnTo>
                      <a:pt x="20502" y="10043"/>
                    </a:lnTo>
                    <a:lnTo>
                      <a:pt x="19525" y="10123"/>
                    </a:lnTo>
                    <a:lnTo>
                      <a:pt x="18305" y="10123"/>
                    </a:lnTo>
                    <a:lnTo>
                      <a:pt x="17451" y="10043"/>
                    </a:lnTo>
                    <a:lnTo>
                      <a:pt x="15864" y="9644"/>
                    </a:lnTo>
                    <a:lnTo>
                      <a:pt x="15498" y="9565"/>
                    </a:lnTo>
                    <a:lnTo>
                      <a:pt x="14278" y="9086"/>
                    </a:lnTo>
                    <a:lnTo>
                      <a:pt x="13546" y="8847"/>
                    </a:lnTo>
                    <a:lnTo>
                      <a:pt x="13058" y="8369"/>
                    </a:lnTo>
                    <a:lnTo>
                      <a:pt x="12692" y="8210"/>
                    </a:lnTo>
                    <a:lnTo>
                      <a:pt x="12325" y="8210"/>
                    </a:lnTo>
                    <a:lnTo>
                      <a:pt x="11593" y="8050"/>
                    </a:lnTo>
                    <a:lnTo>
                      <a:pt x="10251" y="8050"/>
                    </a:lnTo>
                    <a:lnTo>
                      <a:pt x="10007" y="8210"/>
                    </a:lnTo>
                    <a:lnTo>
                      <a:pt x="9763" y="8688"/>
                    </a:lnTo>
                    <a:lnTo>
                      <a:pt x="9641" y="10202"/>
                    </a:lnTo>
                    <a:lnTo>
                      <a:pt x="9153" y="12275"/>
                    </a:lnTo>
                    <a:lnTo>
                      <a:pt x="9031" y="13311"/>
                    </a:lnTo>
                    <a:lnTo>
                      <a:pt x="9519" y="14347"/>
                    </a:lnTo>
                    <a:lnTo>
                      <a:pt x="10617" y="17535"/>
                    </a:lnTo>
                    <a:lnTo>
                      <a:pt x="11105" y="18252"/>
                    </a:lnTo>
                    <a:lnTo>
                      <a:pt x="11105" y="18731"/>
                    </a:lnTo>
                    <a:lnTo>
                      <a:pt x="10617" y="19528"/>
                    </a:lnTo>
                    <a:lnTo>
                      <a:pt x="10373" y="19607"/>
                    </a:lnTo>
                    <a:lnTo>
                      <a:pt x="10129" y="19846"/>
                    </a:lnTo>
                    <a:lnTo>
                      <a:pt x="9763" y="19926"/>
                    </a:lnTo>
                    <a:lnTo>
                      <a:pt x="8908" y="19926"/>
                    </a:lnTo>
                    <a:lnTo>
                      <a:pt x="8664" y="19767"/>
                    </a:lnTo>
                    <a:lnTo>
                      <a:pt x="8542" y="19607"/>
                    </a:lnTo>
                    <a:lnTo>
                      <a:pt x="7810" y="18890"/>
                    </a:lnTo>
                    <a:lnTo>
                      <a:pt x="6224" y="16579"/>
                    </a:lnTo>
                    <a:lnTo>
                      <a:pt x="5736" y="16100"/>
                    </a:lnTo>
                    <a:lnTo>
                      <a:pt x="5614" y="16100"/>
                    </a:lnTo>
                    <a:lnTo>
                      <a:pt x="5736" y="16260"/>
                    </a:lnTo>
                    <a:lnTo>
                      <a:pt x="5614" y="16977"/>
                    </a:lnTo>
                    <a:lnTo>
                      <a:pt x="5125" y="17934"/>
                    </a:lnTo>
                    <a:lnTo>
                      <a:pt x="3661" y="20006"/>
                    </a:lnTo>
                    <a:lnTo>
                      <a:pt x="3417" y="20325"/>
                    </a:lnTo>
                    <a:lnTo>
                      <a:pt x="2929" y="20723"/>
                    </a:lnTo>
                    <a:lnTo>
                      <a:pt x="2563" y="21122"/>
                    </a:lnTo>
                    <a:lnTo>
                      <a:pt x="2075" y="21281"/>
                    </a:lnTo>
                    <a:lnTo>
                      <a:pt x="976" y="21600"/>
                    </a:lnTo>
                    <a:lnTo>
                      <a:pt x="488" y="21520"/>
                    </a:lnTo>
                    <a:lnTo>
                      <a:pt x="122" y="21361"/>
                    </a:lnTo>
                    <a:lnTo>
                      <a:pt x="0" y="21201"/>
                    </a:lnTo>
                    <a:lnTo>
                      <a:pt x="366" y="20484"/>
                    </a:lnTo>
                    <a:lnTo>
                      <a:pt x="488" y="19767"/>
                    </a:lnTo>
                    <a:lnTo>
                      <a:pt x="854" y="18810"/>
                    </a:lnTo>
                    <a:lnTo>
                      <a:pt x="976" y="18013"/>
                    </a:lnTo>
                    <a:lnTo>
                      <a:pt x="1342" y="17216"/>
                    </a:lnTo>
                    <a:lnTo>
                      <a:pt x="1464" y="16180"/>
                    </a:lnTo>
                    <a:lnTo>
                      <a:pt x="1708" y="14825"/>
                    </a:lnTo>
                    <a:lnTo>
                      <a:pt x="2075" y="13470"/>
                    </a:lnTo>
                    <a:lnTo>
                      <a:pt x="2319" y="12115"/>
                    </a:lnTo>
                    <a:lnTo>
                      <a:pt x="2197" y="10999"/>
                    </a:lnTo>
                    <a:lnTo>
                      <a:pt x="1831" y="9325"/>
                    </a:lnTo>
                    <a:lnTo>
                      <a:pt x="1220" y="5579"/>
                    </a:lnTo>
                    <a:lnTo>
                      <a:pt x="732" y="3507"/>
                    </a:lnTo>
                    <a:lnTo>
                      <a:pt x="1342" y="2471"/>
                    </a:lnTo>
                    <a:lnTo>
                      <a:pt x="1708" y="2232"/>
                    </a:lnTo>
                    <a:lnTo>
                      <a:pt x="4393" y="638"/>
                    </a:lnTo>
                    <a:close/>
                  </a:path>
                </a:pathLst>
              </a:custGeom>
              <a:solidFill>
                <a:srgbClr val="8F8F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1" name="Freeform 257"/>
              <p:cNvSpPr/>
              <p:nvPr/>
            </p:nvSpPr>
            <p:spPr>
              <a:xfrm>
                <a:off x="352609" y="656147"/>
                <a:ext cx="77604" cy="94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90" y="432"/>
                    </a:moveTo>
                    <a:lnTo>
                      <a:pt x="9542" y="0"/>
                    </a:lnTo>
                    <a:lnTo>
                      <a:pt x="8913" y="259"/>
                    </a:lnTo>
                    <a:lnTo>
                      <a:pt x="8388" y="605"/>
                    </a:lnTo>
                    <a:lnTo>
                      <a:pt x="7759" y="1123"/>
                    </a:lnTo>
                    <a:lnTo>
                      <a:pt x="7340" y="1555"/>
                    </a:lnTo>
                    <a:lnTo>
                      <a:pt x="7130" y="2160"/>
                    </a:lnTo>
                    <a:lnTo>
                      <a:pt x="7025" y="2678"/>
                    </a:lnTo>
                    <a:lnTo>
                      <a:pt x="6816" y="3542"/>
                    </a:lnTo>
                    <a:lnTo>
                      <a:pt x="6711" y="4061"/>
                    </a:lnTo>
                    <a:lnTo>
                      <a:pt x="6186" y="4925"/>
                    </a:lnTo>
                    <a:lnTo>
                      <a:pt x="5662" y="6566"/>
                    </a:lnTo>
                    <a:lnTo>
                      <a:pt x="5033" y="7862"/>
                    </a:lnTo>
                    <a:lnTo>
                      <a:pt x="4509" y="8381"/>
                    </a:lnTo>
                    <a:lnTo>
                      <a:pt x="3775" y="9072"/>
                    </a:lnTo>
                    <a:lnTo>
                      <a:pt x="2936" y="9763"/>
                    </a:lnTo>
                    <a:lnTo>
                      <a:pt x="1992" y="10714"/>
                    </a:lnTo>
                    <a:lnTo>
                      <a:pt x="1049" y="11318"/>
                    </a:lnTo>
                    <a:lnTo>
                      <a:pt x="419" y="11750"/>
                    </a:lnTo>
                    <a:lnTo>
                      <a:pt x="210" y="12010"/>
                    </a:lnTo>
                    <a:lnTo>
                      <a:pt x="0" y="12355"/>
                    </a:lnTo>
                    <a:lnTo>
                      <a:pt x="105" y="12614"/>
                    </a:lnTo>
                    <a:lnTo>
                      <a:pt x="419" y="12874"/>
                    </a:lnTo>
                    <a:lnTo>
                      <a:pt x="734" y="13219"/>
                    </a:lnTo>
                    <a:lnTo>
                      <a:pt x="1258" y="13392"/>
                    </a:lnTo>
                    <a:lnTo>
                      <a:pt x="2097" y="13306"/>
                    </a:lnTo>
                    <a:lnTo>
                      <a:pt x="3041" y="13046"/>
                    </a:lnTo>
                    <a:lnTo>
                      <a:pt x="3775" y="12787"/>
                    </a:lnTo>
                    <a:lnTo>
                      <a:pt x="4823" y="12096"/>
                    </a:lnTo>
                    <a:lnTo>
                      <a:pt x="5033" y="11837"/>
                    </a:lnTo>
                    <a:lnTo>
                      <a:pt x="6396" y="10714"/>
                    </a:lnTo>
                    <a:lnTo>
                      <a:pt x="6606" y="10109"/>
                    </a:lnTo>
                    <a:lnTo>
                      <a:pt x="6816" y="9936"/>
                    </a:lnTo>
                    <a:lnTo>
                      <a:pt x="7130" y="9850"/>
                    </a:lnTo>
                    <a:lnTo>
                      <a:pt x="7654" y="9590"/>
                    </a:lnTo>
                    <a:lnTo>
                      <a:pt x="8598" y="9331"/>
                    </a:lnTo>
                    <a:lnTo>
                      <a:pt x="8703" y="9331"/>
                    </a:lnTo>
                    <a:lnTo>
                      <a:pt x="8913" y="9418"/>
                    </a:lnTo>
                    <a:lnTo>
                      <a:pt x="9332" y="9850"/>
                    </a:lnTo>
                    <a:lnTo>
                      <a:pt x="9961" y="11405"/>
                    </a:lnTo>
                    <a:lnTo>
                      <a:pt x="11115" y="13478"/>
                    </a:lnTo>
                    <a:lnTo>
                      <a:pt x="11534" y="14515"/>
                    </a:lnTo>
                    <a:lnTo>
                      <a:pt x="11534" y="15725"/>
                    </a:lnTo>
                    <a:lnTo>
                      <a:pt x="11849" y="19267"/>
                    </a:lnTo>
                    <a:lnTo>
                      <a:pt x="11744" y="20045"/>
                    </a:lnTo>
                    <a:lnTo>
                      <a:pt x="11849" y="20563"/>
                    </a:lnTo>
                    <a:lnTo>
                      <a:pt x="12163" y="20909"/>
                    </a:lnTo>
                    <a:lnTo>
                      <a:pt x="12583" y="21254"/>
                    </a:lnTo>
                    <a:lnTo>
                      <a:pt x="12792" y="21341"/>
                    </a:lnTo>
                    <a:lnTo>
                      <a:pt x="13107" y="21514"/>
                    </a:lnTo>
                    <a:lnTo>
                      <a:pt x="13421" y="21600"/>
                    </a:lnTo>
                    <a:lnTo>
                      <a:pt x="14050" y="21427"/>
                    </a:lnTo>
                    <a:lnTo>
                      <a:pt x="14155" y="21168"/>
                    </a:lnTo>
                    <a:lnTo>
                      <a:pt x="14260" y="20995"/>
                    </a:lnTo>
                    <a:lnTo>
                      <a:pt x="14575" y="20045"/>
                    </a:lnTo>
                    <a:lnTo>
                      <a:pt x="14994" y="17366"/>
                    </a:lnTo>
                    <a:lnTo>
                      <a:pt x="15099" y="16762"/>
                    </a:lnTo>
                    <a:lnTo>
                      <a:pt x="15204" y="16762"/>
                    </a:lnTo>
                    <a:lnTo>
                      <a:pt x="15309" y="16934"/>
                    </a:lnTo>
                    <a:lnTo>
                      <a:pt x="15623" y="17626"/>
                    </a:lnTo>
                    <a:lnTo>
                      <a:pt x="16357" y="18490"/>
                    </a:lnTo>
                    <a:lnTo>
                      <a:pt x="18140" y="20390"/>
                    </a:lnTo>
                    <a:lnTo>
                      <a:pt x="18559" y="20736"/>
                    </a:lnTo>
                    <a:lnTo>
                      <a:pt x="19083" y="21082"/>
                    </a:lnTo>
                    <a:lnTo>
                      <a:pt x="19503" y="21341"/>
                    </a:lnTo>
                    <a:lnTo>
                      <a:pt x="20027" y="21514"/>
                    </a:lnTo>
                    <a:lnTo>
                      <a:pt x="20971" y="21514"/>
                    </a:lnTo>
                    <a:lnTo>
                      <a:pt x="21285" y="21341"/>
                    </a:lnTo>
                    <a:lnTo>
                      <a:pt x="21495" y="21168"/>
                    </a:lnTo>
                    <a:lnTo>
                      <a:pt x="21600" y="20995"/>
                    </a:lnTo>
                    <a:lnTo>
                      <a:pt x="21390" y="20736"/>
                    </a:lnTo>
                    <a:lnTo>
                      <a:pt x="21076" y="20304"/>
                    </a:lnTo>
                    <a:lnTo>
                      <a:pt x="20656" y="19613"/>
                    </a:lnTo>
                    <a:lnTo>
                      <a:pt x="20027" y="18662"/>
                    </a:lnTo>
                    <a:lnTo>
                      <a:pt x="19608" y="17798"/>
                    </a:lnTo>
                    <a:lnTo>
                      <a:pt x="19083" y="17021"/>
                    </a:lnTo>
                    <a:lnTo>
                      <a:pt x="18559" y="15984"/>
                    </a:lnTo>
                    <a:lnTo>
                      <a:pt x="17930" y="14688"/>
                    </a:lnTo>
                    <a:lnTo>
                      <a:pt x="17091" y="13306"/>
                    </a:lnTo>
                    <a:lnTo>
                      <a:pt x="16462" y="12010"/>
                    </a:lnTo>
                    <a:lnTo>
                      <a:pt x="16148" y="10714"/>
                    </a:lnTo>
                    <a:lnTo>
                      <a:pt x="15833" y="8986"/>
                    </a:lnTo>
                    <a:lnTo>
                      <a:pt x="14889" y="4925"/>
                    </a:lnTo>
                    <a:lnTo>
                      <a:pt x="14470" y="2678"/>
                    </a:lnTo>
                    <a:lnTo>
                      <a:pt x="13736" y="1728"/>
                    </a:lnTo>
                    <a:lnTo>
                      <a:pt x="10590" y="432"/>
                    </a:lnTo>
                    <a:close/>
                  </a:path>
                </a:pathLst>
              </a:custGeom>
              <a:solidFill>
                <a:srgbClr val="8F8F8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Freeform 21"/>
              <p:cNvSpPr/>
              <p:nvPr/>
            </p:nvSpPr>
            <p:spPr>
              <a:xfrm>
                <a:off x="0" y="189510"/>
                <a:ext cx="424939" cy="1185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809" y="1464"/>
                    </a:moveTo>
                    <a:lnTo>
                      <a:pt x="17751" y="1437"/>
                    </a:lnTo>
                    <a:lnTo>
                      <a:pt x="17674" y="1409"/>
                    </a:lnTo>
                    <a:lnTo>
                      <a:pt x="17464" y="1341"/>
                    </a:lnTo>
                    <a:lnTo>
                      <a:pt x="17196" y="1272"/>
                    </a:lnTo>
                    <a:lnTo>
                      <a:pt x="16909" y="1203"/>
                    </a:lnTo>
                    <a:lnTo>
                      <a:pt x="16372" y="1093"/>
                    </a:lnTo>
                    <a:lnTo>
                      <a:pt x="16123" y="1038"/>
                    </a:lnTo>
                    <a:lnTo>
                      <a:pt x="15798" y="969"/>
                    </a:lnTo>
                    <a:lnTo>
                      <a:pt x="15645" y="935"/>
                    </a:lnTo>
                    <a:lnTo>
                      <a:pt x="15491" y="907"/>
                    </a:lnTo>
                    <a:lnTo>
                      <a:pt x="15070" y="859"/>
                    </a:lnTo>
                    <a:lnTo>
                      <a:pt x="14611" y="811"/>
                    </a:lnTo>
                    <a:lnTo>
                      <a:pt x="14362" y="791"/>
                    </a:lnTo>
                    <a:lnTo>
                      <a:pt x="14132" y="777"/>
                    </a:lnTo>
                    <a:lnTo>
                      <a:pt x="13921" y="763"/>
                    </a:lnTo>
                    <a:lnTo>
                      <a:pt x="13730" y="749"/>
                    </a:lnTo>
                    <a:lnTo>
                      <a:pt x="13615" y="736"/>
                    </a:lnTo>
                    <a:lnTo>
                      <a:pt x="13519" y="729"/>
                    </a:lnTo>
                    <a:lnTo>
                      <a:pt x="13481" y="729"/>
                    </a:lnTo>
                    <a:lnTo>
                      <a:pt x="13079" y="550"/>
                    </a:lnTo>
                    <a:lnTo>
                      <a:pt x="13040" y="543"/>
                    </a:lnTo>
                    <a:lnTo>
                      <a:pt x="12983" y="509"/>
                    </a:lnTo>
                    <a:lnTo>
                      <a:pt x="12887" y="447"/>
                    </a:lnTo>
                    <a:lnTo>
                      <a:pt x="12638" y="268"/>
                    </a:lnTo>
                    <a:lnTo>
                      <a:pt x="12543" y="227"/>
                    </a:lnTo>
                    <a:lnTo>
                      <a:pt x="12466" y="192"/>
                    </a:lnTo>
                    <a:lnTo>
                      <a:pt x="12351" y="179"/>
                    </a:lnTo>
                    <a:lnTo>
                      <a:pt x="12274" y="165"/>
                    </a:lnTo>
                    <a:lnTo>
                      <a:pt x="12217" y="151"/>
                    </a:lnTo>
                    <a:lnTo>
                      <a:pt x="12140" y="151"/>
                    </a:lnTo>
                    <a:lnTo>
                      <a:pt x="12045" y="137"/>
                    </a:lnTo>
                    <a:lnTo>
                      <a:pt x="11911" y="137"/>
                    </a:lnTo>
                    <a:lnTo>
                      <a:pt x="11719" y="117"/>
                    </a:lnTo>
                    <a:lnTo>
                      <a:pt x="11489" y="103"/>
                    </a:lnTo>
                    <a:lnTo>
                      <a:pt x="11240" y="82"/>
                    </a:lnTo>
                    <a:lnTo>
                      <a:pt x="10953" y="62"/>
                    </a:lnTo>
                    <a:lnTo>
                      <a:pt x="10666" y="55"/>
                    </a:lnTo>
                    <a:lnTo>
                      <a:pt x="10340" y="34"/>
                    </a:lnTo>
                    <a:lnTo>
                      <a:pt x="10053" y="21"/>
                    </a:lnTo>
                    <a:lnTo>
                      <a:pt x="9747" y="7"/>
                    </a:lnTo>
                    <a:lnTo>
                      <a:pt x="9460" y="0"/>
                    </a:lnTo>
                    <a:lnTo>
                      <a:pt x="9211" y="0"/>
                    </a:lnTo>
                    <a:lnTo>
                      <a:pt x="8981" y="7"/>
                    </a:lnTo>
                    <a:lnTo>
                      <a:pt x="8770" y="14"/>
                    </a:lnTo>
                    <a:lnTo>
                      <a:pt x="8636" y="34"/>
                    </a:lnTo>
                    <a:lnTo>
                      <a:pt x="8387" y="96"/>
                    </a:lnTo>
                    <a:lnTo>
                      <a:pt x="8119" y="192"/>
                    </a:lnTo>
                    <a:lnTo>
                      <a:pt x="7851" y="296"/>
                    </a:lnTo>
                    <a:lnTo>
                      <a:pt x="7602" y="412"/>
                    </a:lnTo>
                    <a:lnTo>
                      <a:pt x="7411" y="516"/>
                    </a:lnTo>
                    <a:lnTo>
                      <a:pt x="7238" y="612"/>
                    </a:lnTo>
                    <a:lnTo>
                      <a:pt x="7123" y="674"/>
                    </a:lnTo>
                    <a:lnTo>
                      <a:pt x="7066" y="701"/>
                    </a:lnTo>
                    <a:lnTo>
                      <a:pt x="7028" y="701"/>
                    </a:lnTo>
                    <a:lnTo>
                      <a:pt x="6913" y="722"/>
                    </a:lnTo>
                    <a:lnTo>
                      <a:pt x="6740" y="749"/>
                    </a:lnTo>
                    <a:lnTo>
                      <a:pt x="6549" y="777"/>
                    </a:lnTo>
                    <a:lnTo>
                      <a:pt x="6128" y="846"/>
                    </a:lnTo>
                    <a:lnTo>
                      <a:pt x="5955" y="880"/>
                    </a:lnTo>
                    <a:lnTo>
                      <a:pt x="5840" y="914"/>
                    </a:lnTo>
                    <a:lnTo>
                      <a:pt x="5706" y="942"/>
                    </a:lnTo>
                    <a:lnTo>
                      <a:pt x="5515" y="976"/>
                    </a:lnTo>
                    <a:lnTo>
                      <a:pt x="5285" y="1031"/>
                    </a:lnTo>
                    <a:lnTo>
                      <a:pt x="4787" y="1127"/>
                    </a:lnTo>
                    <a:lnTo>
                      <a:pt x="4577" y="1182"/>
                    </a:lnTo>
                    <a:lnTo>
                      <a:pt x="4385" y="1217"/>
                    </a:lnTo>
                    <a:lnTo>
                      <a:pt x="4270" y="1244"/>
                    </a:lnTo>
                    <a:lnTo>
                      <a:pt x="4174" y="1272"/>
                    </a:lnTo>
                    <a:lnTo>
                      <a:pt x="4002" y="1306"/>
                    </a:lnTo>
                    <a:lnTo>
                      <a:pt x="3811" y="1347"/>
                    </a:lnTo>
                    <a:lnTo>
                      <a:pt x="3600" y="1409"/>
                    </a:lnTo>
                    <a:lnTo>
                      <a:pt x="3370" y="1464"/>
                    </a:lnTo>
                    <a:lnTo>
                      <a:pt x="2949" y="1588"/>
                    </a:lnTo>
                    <a:lnTo>
                      <a:pt x="2777" y="1643"/>
                    </a:lnTo>
                    <a:lnTo>
                      <a:pt x="2604" y="1705"/>
                    </a:lnTo>
                    <a:lnTo>
                      <a:pt x="2470" y="1794"/>
                    </a:lnTo>
                    <a:lnTo>
                      <a:pt x="2336" y="1891"/>
                    </a:lnTo>
                    <a:lnTo>
                      <a:pt x="2221" y="2014"/>
                    </a:lnTo>
                    <a:lnTo>
                      <a:pt x="2106" y="2131"/>
                    </a:lnTo>
                    <a:lnTo>
                      <a:pt x="2011" y="2269"/>
                    </a:lnTo>
                    <a:lnTo>
                      <a:pt x="1953" y="2399"/>
                    </a:lnTo>
                    <a:lnTo>
                      <a:pt x="1877" y="2523"/>
                    </a:lnTo>
                    <a:lnTo>
                      <a:pt x="1838" y="2605"/>
                    </a:lnTo>
                    <a:lnTo>
                      <a:pt x="1819" y="2702"/>
                    </a:lnTo>
                    <a:lnTo>
                      <a:pt x="1762" y="2819"/>
                    </a:lnTo>
                    <a:lnTo>
                      <a:pt x="1704" y="2949"/>
                    </a:lnTo>
                    <a:lnTo>
                      <a:pt x="0" y="8545"/>
                    </a:lnTo>
                    <a:lnTo>
                      <a:pt x="460" y="8861"/>
                    </a:lnTo>
                    <a:lnTo>
                      <a:pt x="2528" y="8861"/>
                    </a:lnTo>
                    <a:lnTo>
                      <a:pt x="3638" y="8518"/>
                    </a:lnTo>
                    <a:lnTo>
                      <a:pt x="3772" y="8366"/>
                    </a:lnTo>
                    <a:lnTo>
                      <a:pt x="3811" y="8263"/>
                    </a:lnTo>
                    <a:lnTo>
                      <a:pt x="3926" y="7995"/>
                    </a:lnTo>
                    <a:lnTo>
                      <a:pt x="4155" y="7308"/>
                    </a:lnTo>
                    <a:lnTo>
                      <a:pt x="4232" y="7019"/>
                    </a:lnTo>
                    <a:lnTo>
                      <a:pt x="4251" y="6758"/>
                    </a:lnTo>
                    <a:lnTo>
                      <a:pt x="4270" y="6579"/>
                    </a:lnTo>
                    <a:lnTo>
                      <a:pt x="4270" y="6510"/>
                    </a:lnTo>
                    <a:lnTo>
                      <a:pt x="4309" y="6414"/>
                    </a:lnTo>
                    <a:lnTo>
                      <a:pt x="4328" y="6373"/>
                    </a:lnTo>
                    <a:lnTo>
                      <a:pt x="4328" y="6325"/>
                    </a:lnTo>
                    <a:lnTo>
                      <a:pt x="4289" y="6194"/>
                    </a:lnTo>
                    <a:lnTo>
                      <a:pt x="4270" y="6063"/>
                    </a:lnTo>
                    <a:lnTo>
                      <a:pt x="4270" y="6008"/>
                    </a:lnTo>
                    <a:lnTo>
                      <a:pt x="4289" y="5974"/>
                    </a:lnTo>
                    <a:lnTo>
                      <a:pt x="4309" y="5933"/>
                    </a:lnTo>
                    <a:lnTo>
                      <a:pt x="4347" y="5912"/>
                    </a:lnTo>
                    <a:lnTo>
                      <a:pt x="4385" y="5898"/>
                    </a:lnTo>
                    <a:lnTo>
                      <a:pt x="4423" y="5892"/>
                    </a:lnTo>
                    <a:lnTo>
                      <a:pt x="4481" y="5885"/>
                    </a:lnTo>
                    <a:lnTo>
                      <a:pt x="4519" y="5871"/>
                    </a:lnTo>
                    <a:lnTo>
                      <a:pt x="4557" y="5850"/>
                    </a:lnTo>
                    <a:lnTo>
                      <a:pt x="4577" y="5816"/>
                    </a:lnTo>
                    <a:lnTo>
                      <a:pt x="4768" y="5410"/>
                    </a:lnTo>
                    <a:lnTo>
                      <a:pt x="4960" y="4984"/>
                    </a:lnTo>
                    <a:lnTo>
                      <a:pt x="5132" y="4606"/>
                    </a:lnTo>
                    <a:lnTo>
                      <a:pt x="5228" y="4310"/>
                    </a:lnTo>
                    <a:lnTo>
                      <a:pt x="5266" y="4152"/>
                    </a:lnTo>
                    <a:lnTo>
                      <a:pt x="5343" y="4139"/>
                    </a:lnTo>
                    <a:lnTo>
                      <a:pt x="5457" y="4304"/>
                    </a:lnTo>
                    <a:lnTo>
                      <a:pt x="5591" y="4503"/>
                    </a:lnTo>
                    <a:lnTo>
                      <a:pt x="5649" y="4606"/>
                    </a:lnTo>
                    <a:lnTo>
                      <a:pt x="5706" y="4688"/>
                    </a:lnTo>
                    <a:lnTo>
                      <a:pt x="5783" y="4902"/>
                    </a:lnTo>
                    <a:lnTo>
                      <a:pt x="5917" y="5156"/>
                    </a:lnTo>
                    <a:lnTo>
                      <a:pt x="6032" y="5355"/>
                    </a:lnTo>
                    <a:lnTo>
                      <a:pt x="6109" y="5452"/>
                    </a:lnTo>
                    <a:lnTo>
                      <a:pt x="6204" y="5575"/>
                    </a:lnTo>
                    <a:lnTo>
                      <a:pt x="6319" y="5727"/>
                    </a:lnTo>
                    <a:lnTo>
                      <a:pt x="6472" y="5878"/>
                    </a:lnTo>
                    <a:lnTo>
                      <a:pt x="6568" y="6029"/>
                    </a:lnTo>
                    <a:lnTo>
                      <a:pt x="6664" y="6173"/>
                    </a:lnTo>
                    <a:lnTo>
                      <a:pt x="6683" y="6283"/>
                    </a:lnTo>
                    <a:lnTo>
                      <a:pt x="6664" y="6359"/>
                    </a:lnTo>
                    <a:lnTo>
                      <a:pt x="6549" y="6476"/>
                    </a:lnTo>
                    <a:lnTo>
                      <a:pt x="6511" y="6600"/>
                    </a:lnTo>
                    <a:lnTo>
                      <a:pt x="6530" y="6730"/>
                    </a:lnTo>
                    <a:lnTo>
                      <a:pt x="6568" y="6847"/>
                    </a:lnTo>
                    <a:lnTo>
                      <a:pt x="6645" y="6950"/>
                    </a:lnTo>
                    <a:lnTo>
                      <a:pt x="6702" y="7033"/>
                    </a:lnTo>
                    <a:lnTo>
                      <a:pt x="6760" y="7095"/>
                    </a:lnTo>
                    <a:lnTo>
                      <a:pt x="6760" y="7101"/>
                    </a:lnTo>
                    <a:lnTo>
                      <a:pt x="6491" y="7287"/>
                    </a:lnTo>
                    <a:lnTo>
                      <a:pt x="6472" y="7363"/>
                    </a:lnTo>
                    <a:lnTo>
                      <a:pt x="6453" y="7356"/>
                    </a:lnTo>
                    <a:lnTo>
                      <a:pt x="6434" y="7356"/>
                    </a:lnTo>
                    <a:lnTo>
                      <a:pt x="6243" y="7823"/>
                    </a:lnTo>
                    <a:lnTo>
                      <a:pt x="6262" y="7810"/>
                    </a:lnTo>
                    <a:lnTo>
                      <a:pt x="5840" y="8717"/>
                    </a:lnTo>
                    <a:lnTo>
                      <a:pt x="5802" y="8717"/>
                    </a:lnTo>
                    <a:lnTo>
                      <a:pt x="5917" y="9707"/>
                    </a:lnTo>
                    <a:lnTo>
                      <a:pt x="5917" y="10855"/>
                    </a:lnTo>
                    <a:lnTo>
                      <a:pt x="6013" y="11790"/>
                    </a:lnTo>
                    <a:lnTo>
                      <a:pt x="6089" y="12725"/>
                    </a:lnTo>
                    <a:lnTo>
                      <a:pt x="6089" y="14492"/>
                    </a:lnTo>
                    <a:lnTo>
                      <a:pt x="5994" y="14574"/>
                    </a:lnTo>
                    <a:lnTo>
                      <a:pt x="5802" y="14719"/>
                    </a:lnTo>
                    <a:lnTo>
                      <a:pt x="5591" y="15124"/>
                    </a:lnTo>
                    <a:lnTo>
                      <a:pt x="5477" y="15626"/>
                    </a:lnTo>
                    <a:lnTo>
                      <a:pt x="5419" y="16073"/>
                    </a:lnTo>
                    <a:lnTo>
                      <a:pt x="5477" y="16547"/>
                    </a:lnTo>
                    <a:lnTo>
                      <a:pt x="5591" y="16960"/>
                    </a:lnTo>
                    <a:lnTo>
                      <a:pt x="5802" y="17640"/>
                    </a:lnTo>
                    <a:lnTo>
                      <a:pt x="5994" y="18046"/>
                    </a:lnTo>
                    <a:lnTo>
                      <a:pt x="5994" y="18726"/>
                    </a:lnTo>
                    <a:lnTo>
                      <a:pt x="5917" y="18946"/>
                    </a:lnTo>
                    <a:lnTo>
                      <a:pt x="5917" y="18919"/>
                    </a:lnTo>
                    <a:lnTo>
                      <a:pt x="5668" y="19441"/>
                    </a:lnTo>
                    <a:lnTo>
                      <a:pt x="5591" y="19923"/>
                    </a:lnTo>
                    <a:lnTo>
                      <a:pt x="5764" y="20012"/>
                    </a:lnTo>
                    <a:lnTo>
                      <a:pt x="5917" y="19964"/>
                    </a:lnTo>
                    <a:lnTo>
                      <a:pt x="5917" y="19923"/>
                    </a:lnTo>
                    <a:lnTo>
                      <a:pt x="6089" y="20266"/>
                    </a:lnTo>
                    <a:lnTo>
                      <a:pt x="6089" y="20713"/>
                    </a:lnTo>
                    <a:lnTo>
                      <a:pt x="6147" y="20892"/>
                    </a:lnTo>
                    <a:lnTo>
                      <a:pt x="6377" y="21188"/>
                    </a:lnTo>
                    <a:lnTo>
                      <a:pt x="6549" y="21346"/>
                    </a:lnTo>
                    <a:lnTo>
                      <a:pt x="7123" y="21531"/>
                    </a:lnTo>
                    <a:lnTo>
                      <a:pt x="7468" y="21573"/>
                    </a:lnTo>
                    <a:lnTo>
                      <a:pt x="7794" y="21600"/>
                    </a:lnTo>
                    <a:lnTo>
                      <a:pt x="8445" y="21573"/>
                    </a:lnTo>
                    <a:lnTo>
                      <a:pt x="8943" y="21531"/>
                    </a:lnTo>
                    <a:lnTo>
                      <a:pt x="9172" y="21497"/>
                    </a:lnTo>
                    <a:lnTo>
                      <a:pt x="9268" y="21277"/>
                    </a:lnTo>
                    <a:lnTo>
                      <a:pt x="9268" y="21167"/>
                    </a:lnTo>
                    <a:lnTo>
                      <a:pt x="9172" y="21009"/>
                    </a:lnTo>
                    <a:lnTo>
                      <a:pt x="8943" y="20830"/>
                    </a:lnTo>
                    <a:lnTo>
                      <a:pt x="8445" y="20418"/>
                    </a:lnTo>
                    <a:lnTo>
                      <a:pt x="7870" y="19407"/>
                    </a:lnTo>
                    <a:lnTo>
                      <a:pt x="7794" y="19331"/>
                    </a:lnTo>
                    <a:lnTo>
                      <a:pt x="7698" y="19105"/>
                    </a:lnTo>
                    <a:lnTo>
                      <a:pt x="7698" y="18087"/>
                    </a:lnTo>
                    <a:lnTo>
                      <a:pt x="9134" y="14904"/>
                    </a:lnTo>
                    <a:lnTo>
                      <a:pt x="9766" y="14904"/>
                    </a:lnTo>
                    <a:lnTo>
                      <a:pt x="10436" y="14829"/>
                    </a:lnTo>
                    <a:lnTo>
                      <a:pt x="11566" y="14732"/>
                    </a:lnTo>
                    <a:lnTo>
                      <a:pt x="12294" y="14650"/>
                    </a:lnTo>
                    <a:lnTo>
                      <a:pt x="13213" y="14533"/>
                    </a:lnTo>
                    <a:lnTo>
                      <a:pt x="13270" y="14767"/>
                    </a:lnTo>
                    <a:lnTo>
                      <a:pt x="13270" y="15213"/>
                    </a:lnTo>
                    <a:lnTo>
                      <a:pt x="13366" y="15509"/>
                    </a:lnTo>
                    <a:lnTo>
                      <a:pt x="13615" y="16073"/>
                    </a:lnTo>
                    <a:lnTo>
                      <a:pt x="14094" y="16932"/>
                    </a:lnTo>
                    <a:lnTo>
                      <a:pt x="14094" y="17303"/>
                    </a:lnTo>
                    <a:lnTo>
                      <a:pt x="14017" y="17455"/>
                    </a:lnTo>
                    <a:lnTo>
                      <a:pt x="13845" y="17599"/>
                    </a:lnTo>
                    <a:lnTo>
                      <a:pt x="13691" y="17867"/>
                    </a:lnTo>
                    <a:lnTo>
                      <a:pt x="13615" y="18128"/>
                    </a:lnTo>
                    <a:lnTo>
                      <a:pt x="13691" y="18245"/>
                    </a:lnTo>
                    <a:lnTo>
                      <a:pt x="13768" y="18314"/>
                    </a:lnTo>
                    <a:lnTo>
                      <a:pt x="13845" y="18431"/>
                    </a:lnTo>
                    <a:lnTo>
                      <a:pt x="13940" y="18541"/>
                    </a:lnTo>
                    <a:lnTo>
                      <a:pt x="14017" y="18809"/>
                    </a:lnTo>
                    <a:lnTo>
                      <a:pt x="14094" y="19139"/>
                    </a:lnTo>
                    <a:lnTo>
                      <a:pt x="14343" y="19173"/>
                    </a:lnTo>
                    <a:lnTo>
                      <a:pt x="14515" y="19105"/>
                    </a:lnTo>
                    <a:lnTo>
                      <a:pt x="14343" y="18314"/>
                    </a:lnTo>
                    <a:lnTo>
                      <a:pt x="14591" y="18431"/>
                    </a:lnTo>
                    <a:lnTo>
                      <a:pt x="15089" y="18541"/>
                    </a:lnTo>
                    <a:lnTo>
                      <a:pt x="15338" y="18651"/>
                    </a:lnTo>
                    <a:lnTo>
                      <a:pt x="15415" y="18768"/>
                    </a:lnTo>
                    <a:lnTo>
                      <a:pt x="15511" y="18843"/>
                    </a:lnTo>
                    <a:lnTo>
                      <a:pt x="15740" y="19139"/>
                    </a:lnTo>
                    <a:lnTo>
                      <a:pt x="15989" y="19331"/>
                    </a:lnTo>
                    <a:lnTo>
                      <a:pt x="16123" y="19469"/>
                    </a:lnTo>
                    <a:lnTo>
                      <a:pt x="16315" y="19551"/>
                    </a:lnTo>
                    <a:lnTo>
                      <a:pt x="16640" y="19586"/>
                    </a:lnTo>
                    <a:lnTo>
                      <a:pt x="17445" y="19627"/>
                    </a:lnTo>
                    <a:lnTo>
                      <a:pt x="18632" y="19668"/>
                    </a:lnTo>
                    <a:lnTo>
                      <a:pt x="18689" y="19586"/>
                    </a:lnTo>
                    <a:lnTo>
                      <a:pt x="18766" y="19510"/>
                    </a:lnTo>
                    <a:lnTo>
                      <a:pt x="18862" y="19359"/>
                    </a:lnTo>
                    <a:lnTo>
                      <a:pt x="18919" y="19290"/>
                    </a:lnTo>
                    <a:lnTo>
                      <a:pt x="18862" y="19139"/>
                    </a:lnTo>
                    <a:lnTo>
                      <a:pt x="18766" y="18988"/>
                    </a:lnTo>
                    <a:lnTo>
                      <a:pt x="18689" y="18946"/>
                    </a:lnTo>
                    <a:lnTo>
                      <a:pt x="18440" y="18878"/>
                    </a:lnTo>
                    <a:lnTo>
                      <a:pt x="18115" y="18726"/>
                    </a:lnTo>
                    <a:lnTo>
                      <a:pt x="17636" y="18575"/>
                    </a:lnTo>
                    <a:lnTo>
                      <a:pt x="17387" y="18431"/>
                    </a:lnTo>
                    <a:lnTo>
                      <a:pt x="17062" y="18273"/>
                    </a:lnTo>
                    <a:lnTo>
                      <a:pt x="16889" y="18163"/>
                    </a:lnTo>
                    <a:lnTo>
                      <a:pt x="16640" y="18018"/>
                    </a:lnTo>
                    <a:lnTo>
                      <a:pt x="16411" y="17750"/>
                    </a:lnTo>
                    <a:lnTo>
                      <a:pt x="16123" y="17413"/>
                    </a:lnTo>
                    <a:lnTo>
                      <a:pt x="16066" y="14086"/>
                    </a:lnTo>
                    <a:lnTo>
                      <a:pt x="16238" y="14052"/>
                    </a:lnTo>
                    <a:lnTo>
                      <a:pt x="17043" y="13832"/>
                    </a:lnTo>
                    <a:lnTo>
                      <a:pt x="16985" y="13089"/>
                    </a:lnTo>
                    <a:lnTo>
                      <a:pt x="16889" y="11976"/>
                    </a:lnTo>
                    <a:lnTo>
                      <a:pt x="16889" y="8820"/>
                    </a:lnTo>
                    <a:lnTo>
                      <a:pt x="16794" y="8593"/>
                    </a:lnTo>
                    <a:lnTo>
                      <a:pt x="16468" y="8112"/>
                    </a:lnTo>
                    <a:lnTo>
                      <a:pt x="16123" y="7658"/>
                    </a:lnTo>
                    <a:lnTo>
                      <a:pt x="16066" y="7438"/>
                    </a:lnTo>
                    <a:lnTo>
                      <a:pt x="16085" y="7438"/>
                    </a:lnTo>
                    <a:lnTo>
                      <a:pt x="16181" y="7418"/>
                    </a:lnTo>
                    <a:lnTo>
                      <a:pt x="16257" y="7390"/>
                    </a:lnTo>
                    <a:lnTo>
                      <a:pt x="16334" y="7370"/>
                    </a:lnTo>
                    <a:lnTo>
                      <a:pt x="16391" y="7335"/>
                    </a:lnTo>
                    <a:lnTo>
                      <a:pt x="16430" y="7308"/>
                    </a:lnTo>
                    <a:lnTo>
                      <a:pt x="16621" y="7198"/>
                    </a:lnTo>
                    <a:lnTo>
                      <a:pt x="16698" y="7143"/>
                    </a:lnTo>
                    <a:lnTo>
                      <a:pt x="16755" y="7067"/>
                    </a:lnTo>
                    <a:lnTo>
                      <a:pt x="16794" y="6978"/>
                    </a:lnTo>
                    <a:lnTo>
                      <a:pt x="16851" y="6868"/>
                    </a:lnTo>
                    <a:lnTo>
                      <a:pt x="16851" y="6730"/>
                    </a:lnTo>
                    <a:lnTo>
                      <a:pt x="16794" y="6558"/>
                    </a:lnTo>
                    <a:lnTo>
                      <a:pt x="16755" y="6208"/>
                    </a:lnTo>
                    <a:lnTo>
                      <a:pt x="16755" y="5919"/>
                    </a:lnTo>
                    <a:lnTo>
                      <a:pt x="16794" y="5685"/>
                    </a:lnTo>
                    <a:lnTo>
                      <a:pt x="16698" y="5369"/>
                    </a:lnTo>
                    <a:lnTo>
                      <a:pt x="16506" y="4723"/>
                    </a:lnTo>
                    <a:lnTo>
                      <a:pt x="16411" y="4386"/>
                    </a:lnTo>
                    <a:lnTo>
                      <a:pt x="16334" y="4084"/>
                    </a:lnTo>
                    <a:lnTo>
                      <a:pt x="16296" y="3870"/>
                    </a:lnTo>
                    <a:lnTo>
                      <a:pt x="16315" y="3802"/>
                    </a:lnTo>
                    <a:lnTo>
                      <a:pt x="16315" y="3774"/>
                    </a:lnTo>
                    <a:lnTo>
                      <a:pt x="16660" y="4778"/>
                    </a:lnTo>
                    <a:lnTo>
                      <a:pt x="16909" y="5486"/>
                    </a:lnTo>
                    <a:lnTo>
                      <a:pt x="17043" y="5871"/>
                    </a:lnTo>
                    <a:lnTo>
                      <a:pt x="17081" y="5947"/>
                    </a:lnTo>
                    <a:lnTo>
                      <a:pt x="17119" y="5960"/>
                    </a:lnTo>
                    <a:lnTo>
                      <a:pt x="17138" y="5974"/>
                    </a:lnTo>
                    <a:lnTo>
                      <a:pt x="17157" y="6022"/>
                    </a:lnTo>
                    <a:lnTo>
                      <a:pt x="17234" y="6249"/>
                    </a:lnTo>
                    <a:lnTo>
                      <a:pt x="17311" y="6469"/>
                    </a:lnTo>
                    <a:lnTo>
                      <a:pt x="17349" y="6565"/>
                    </a:lnTo>
                    <a:lnTo>
                      <a:pt x="17349" y="6634"/>
                    </a:lnTo>
                    <a:lnTo>
                      <a:pt x="17368" y="6813"/>
                    </a:lnTo>
                    <a:lnTo>
                      <a:pt x="17387" y="7074"/>
                    </a:lnTo>
                    <a:lnTo>
                      <a:pt x="17483" y="7370"/>
                    </a:lnTo>
                    <a:lnTo>
                      <a:pt x="17579" y="7706"/>
                    </a:lnTo>
                    <a:lnTo>
                      <a:pt x="17713" y="8050"/>
                    </a:lnTo>
                    <a:lnTo>
                      <a:pt x="17809" y="8325"/>
                    </a:lnTo>
                    <a:lnTo>
                      <a:pt x="17847" y="8428"/>
                    </a:lnTo>
                    <a:lnTo>
                      <a:pt x="17981" y="8580"/>
                    </a:lnTo>
                    <a:lnTo>
                      <a:pt x="19091" y="8923"/>
                    </a:lnTo>
                    <a:lnTo>
                      <a:pt x="21140" y="8923"/>
                    </a:lnTo>
                    <a:lnTo>
                      <a:pt x="21600" y="8600"/>
                    </a:lnTo>
                    <a:lnTo>
                      <a:pt x="21485" y="8215"/>
                    </a:lnTo>
                    <a:lnTo>
                      <a:pt x="21313" y="7775"/>
                    </a:lnTo>
                    <a:lnTo>
                      <a:pt x="21083" y="7280"/>
                    </a:lnTo>
                    <a:lnTo>
                      <a:pt x="20853" y="6744"/>
                    </a:lnTo>
                    <a:lnTo>
                      <a:pt x="20298" y="5617"/>
                    </a:lnTo>
                    <a:lnTo>
                      <a:pt x="19685" y="4462"/>
                    </a:lnTo>
                    <a:lnTo>
                      <a:pt x="19091" y="3382"/>
                    </a:lnTo>
                    <a:lnTo>
                      <a:pt x="18536" y="2461"/>
                    </a:lnTo>
                    <a:lnTo>
                      <a:pt x="18306" y="2090"/>
                    </a:lnTo>
                    <a:lnTo>
                      <a:pt x="18096" y="1794"/>
                    </a:lnTo>
                    <a:lnTo>
                      <a:pt x="17923" y="1581"/>
                    </a:lnTo>
                    <a:lnTo>
                      <a:pt x="17866" y="1506"/>
                    </a:lnTo>
                    <a:lnTo>
                      <a:pt x="17809" y="1464"/>
                    </a:lnTo>
                    <a:close/>
                  </a:path>
                </a:pathLst>
              </a:custGeom>
              <a:solidFill>
                <a:srgbClr val="0202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grpSp>
            <p:nvGrpSpPr>
              <p:cNvPr id="454" name="Gruppe 225"/>
              <p:cNvGrpSpPr/>
              <p:nvPr/>
            </p:nvGrpSpPr>
            <p:grpSpPr>
              <a:xfrm>
                <a:off x="117697" y="-1"/>
                <a:ext cx="182563" cy="329334"/>
                <a:chOff x="0" y="0"/>
                <a:chExt cx="182561" cy="329332"/>
              </a:xfrm>
            </p:grpSpPr>
            <p:sp>
              <p:nvSpPr>
                <p:cNvPr id="443" name="Freeform 7"/>
                <p:cNvSpPr/>
                <p:nvPr/>
              </p:nvSpPr>
              <p:spPr>
                <a:xfrm>
                  <a:off x="156665" y="139380"/>
                  <a:ext cx="12701" cy="937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9805"/>
                      </a:moveTo>
                      <a:lnTo>
                        <a:pt x="1490" y="12411"/>
                      </a:lnTo>
                      <a:lnTo>
                        <a:pt x="5214" y="15916"/>
                      </a:lnTo>
                      <a:lnTo>
                        <a:pt x="9683" y="19326"/>
                      </a:lnTo>
                      <a:lnTo>
                        <a:pt x="16386" y="21600"/>
                      </a:lnTo>
                      <a:lnTo>
                        <a:pt x="21600" y="21553"/>
                      </a:lnTo>
                      <a:lnTo>
                        <a:pt x="14152" y="19326"/>
                      </a:lnTo>
                      <a:lnTo>
                        <a:pt x="9683" y="15916"/>
                      </a:lnTo>
                      <a:lnTo>
                        <a:pt x="5959" y="12411"/>
                      </a:lnTo>
                      <a:lnTo>
                        <a:pt x="5959" y="9805"/>
                      </a:lnTo>
                      <a:lnTo>
                        <a:pt x="8193" y="7295"/>
                      </a:lnTo>
                      <a:lnTo>
                        <a:pt x="11172" y="4074"/>
                      </a:lnTo>
                      <a:lnTo>
                        <a:pt x="14152" y="1279"/>
                      </a:lnTo>
                      <a:lnTo>
                        <a:pt x="15641" y="0"/>
                      </a:lnTo>
                      <a:lnTo>
                        <a:pt x="11172" y="0"/>
                      </a:lnTo>
                      <a:lnTo>
                        <a:pt x="9683" y="1279"/>
                      </a:lnTo>
                      <a:lnTo>
                        <a:pt x="5959" y="4074"/>
                      </a:lnTo>
                      <a:lnTo>
                        <a:pt x="2979" y="7295"/>
                      </a:lnTo>
                      <a:lnTo>
                        <a:pt x="0" y="9805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44" name="Freeform 10"/>
                <p:cNvSpPr/>
                <p:nvPr/>
              </p:nvSpPr>
              <p:spPr>
                <a:xfrm>
                  <a:off x="5015" y="-1"/>
                  <a:ext cx="163853" cy="1844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9895" y="15724"/>
                      </a:moveTo>
                      <a:lnTo>
                        <a:pt x="19895" y="15604"/>
                      </a:lnTo>
                      <a:lnTo>
                        <a:pt x="19976" y="15219"/>
                      </a:lnTo>
                      <a:lnTo>
                        <a:pt x="20057" y="14617"/>
                      </a:lnTo>
                      <a:lnTo>
                        <a:pt x="20247" y="13822"/>
                      </a:lnTo>
                      <a:lnTo>
                        <a:pt x="20328" y="13389"/>
                      </a:lnTo>
                      <a:lnTo>
                        <a:pt x="20436" y="13389"/>
                      </a:lnTo>
                      <a:lnTo>
                        <a:pt x="20734" y="12859"/>
                      </a:lnTo>
                      <a:lnTo>
                        <a:pt x="21167" y="12064"/>
                      </a:lnTo>
                      <a:lnTo>
                        <a:pt x="21519" y="11414"/>
                      </a:lnTo>
                      <a:lnTo>
                        <a:pt x="21600" y="10740"/>
                      </a:lnTo>
                      <a:lnTo>
                        <a:pt x="21329" y="9825"/>
                      </a:lnTo>
                      <a:lnTo>
                        <a:pt x="21032" y="8741"/>
                      </a:lnTo>
                      <a:lnTo>
                        <a:pt x="20923" y="7706"/>
                      </a:lnTo>
                      <a:lnTo>
                        <a:pt x="20734" y="6767"/>
                      </a:lnTo>
                      <a:lnTo>
                        <a:pt x="20355" y="5852"/>
                      </a:lnTo>
                      <a:lnTo>
                        <a:pt x="20192" y="5587"/>
                      </a:lnTo>
                      <a:lnTo>
                        <a:pt x="19976" y="5249"/>
                      </a:lnTo>
                      <a:lnTo>
                        <a:pt x="19732" y="4840"/>
                      </a:lnTo>
                      <a:lnTo>
                        <a:pt x="19380" y="4383"/>
                      </a:lnTo>
                      <a:lnTo>
                        <a:pt x="19002" y="3853"/>
                      </a:lnTo>
                      <a:lnTo>
                        <a:pt x="18541" y="3323"/>
                      </a:lnTo>
                      <a:lnTo>
                        <a:pt x="18054" y="2793"/>
                      </a:lnTo>
                      <a:lnTo>
                        <a:pt x="17459" y="2264"/>
                      </a:lnTo>
                      <a:lnTo>
                        <a:pt x="16863" y="1782"/>
                      </a:lnTo>
                      <a:lnTo>
                        <a:pt x="16186" y="1300"/>
                      </a:lnTo>
                      <a:lnTo>
                        <a:pt x="15483" y="867"/>
                      </a:lnTo>
                      <a:lnTo>
                        <a:pt x="14671" y="530"/>
                      </a:lnTo>
                      <a:lnTo>
                        <a:pt x="13805" y="241"/>
                      </a:lnTo>
                      <a:lnTo>
                        <a:pt x="12884" y="72"/>
                      </a:lnTo>
                      <a:lnTo>
                        <a:pt x="11910" y="0"/>
                      </a:lnTo>
                      <a:lnTo>
                        <a:pt x="10881" y="72"/>
                      </a:lnTo>
                      <a:lnTo>
                        <a:pt x="9988" y="72"/>
                      </a:lnTo>
                      <a:lnTo>
                        <a:pt x="9392" y="169"/>
                      </a:lnTo>
                      <a:lnTo>
                        <a:pt x="8662" y="241"/>
                      </a:lnTo>
                      <a:lnTo>
                        <a:pt x="7904" y="337"/>
                      </a:lnTo>
                      <a:lnTo>
                        <a:pt x="7092" y="530"/>
                      </a:lnTo>
                      <a:lnTo>
                        <a:pt x="6280" y="795"/>
                      </a:lnTo>
                      <a:lnTo>
                        <a:pt x="5062" y="1493"/>
                      </a:lnTo>
                      <a:lnTo>
                        <a:pt x="3952" y="2504"/>
                      </a:lnTo>
                      <a:lnTo>
                        <a:pt x="2977" y="3708"/>
                      </a:lnTo>
                      <a:lnTo>
                        <a:pt x="2111" y="5033"/>
                      </a:lnTo>
                      <a:lnTo>
                        <a:pt x="1435" y="6309"/>
                      </a:lnTo>
                      <a:lnTo>
                        <a:pt x="920" y="7441"/>
                      </a:lnTo>
                      <a:lnTo>
                        <a:pt x="595" y="8308"/>
                      </a:lnTo>
                      <a:lnTo>
                        <a:pt x="460" y="8765"/>
                      </a:lnTo>
                      <a:lnTo>
                        <a:pt x="325" y="9704"/>
                      </a:lnTo>
                      <a:lnTo>
                        <a:pt x="162" y="10836"/>
                      </a:lnTo>
                      <a:lnTo>
                        <a:pt x="27" y="11872"/>
                      </a:lnTo>
                      <a:lnTo>
                        <a:pt x="0" y="12498"/>
                      </a:lnTo>
                      <a:lnTo>
                        <a:pt x="81" y="13533"/>
                      </a:lnTo>
                      <a:lnTo>
                        <a:pt x="298" y="15339"/>
                      </a:lnTo>
                      <a:lnTo>
                        <a:pt x="677" y="17145"/>
                      </a:lnTo>
                      <a:lnTo>
                        <a:pt x="1083" y="18277"/>
                      </a:lnTo>
                      <a:lnTo>
                        <a:pt x="1489" y="18903"/>
                      </a:lnTo>
                      <a:lnTo>
                        <a:pt x="1786" y="19577"/>
                      </a:lnTo>
                      <a:lnTo>
                        <a:pt x="1895" y="20179"/>
                      </a:lnTo>
                      <a:lnTo>
                        <a:pt x="1814" y="20589"/>
                      </a:lnTo>
                      <a:lnTo>
                        <a:pt x="1651" y="20854"/>
                      </a:lnTo>
                      <a:lnTo>
                        <a:pt x="1570" y="21118"/>
                      </a:lnTo>
                      <a:lnTo>
                        <a:pt x="1489" y="21335"/>
                      </a:lnTo>
                      <a:lnTo>
                        <a:pt x="1489" y="21431"/>
                      </a:lnTo>
                      <a:lnTo>
                        <a:pt x="1678" y="21335"/>
                      </a:lnTo>
                      <a:lnTo>
                        <a:pt x="2111" y="21118"/>
                      </a:lnTo>
                      <a:lnTo>
                        <a:pt x="2490" y="20709"/>
                      </a:lnTo>
                      <a:lnTo>
                        <a:pt x="2707" y="20179"/>
                      </a:lnTo>
                      <a:lnTo>
                        <a:pt x="2707" y="19336"/>
                      </a:lnTo>
                      <a:lnTo>
                        <a:pt x="3438" y="20589"/>
                      </a:lnTo>
                      <a:lnTo>
                        <a:pt x="3519" y="20733"/>
                      </a:lnTo>
                      <a:lnTo>
                        <a:pt x="3681" y="21046"/>
                      </a:lnTo>
                      <a:lnTo>
                        <a:pt x="3979" y="21383"/>
                      </a:lnTo>
                      <a:lnTo>
                        <a:pt x="4358" y="21600"/>
                      </a:lnTo>
                      <a:lnTo>
                        <a:pt x="4629" y="21576"/>
                      </a:lnTo>
                      <a:lnTo>
                        <a:pt x="5143" y="21383"/>
                      </a:lnTo>
                      <a:lnTo>
                        <a:pt x="5955" y="21118"/>
                      </a:lnTo>
                      <a:lnTo>
                        <a:pt x="6956" y="20733"/>
                      </a:lnTo>
                      <a:lnTo>
                        <a:pt x="8147" y="20300"/>
                      </a:lnTo>
                      <a:lnTo>
                        <a:pt x="9420" y="19794"/>
                      </a:lnTo>
                      <a:lnTo>
                        <a:pt x="10827" y="19264"/>
                      </a:lnTo>
                      <a:lnTo>
                        <a:pt x="12289" y="18710"/>
                      </a:lnTo>
                      <a:lnTo>
                        <a:pt x="13696" y="18132"/>
                      </a:lnTo>
                      <a:lnTo>
                        <a:pt x="15077" y="17603"/>
                      </a:lnTo>
                      <a:lnTo>
                        <a:pt x="16376" y="17121"/>
                      </a:lnTo>
                      <a:lnTo>
                        <a:pt x="17513" y="16664"/>
                      </a:lnTo>
                      <a:lnTo>
                        <a:pt x="18487" y="16278"/>
                      </a:lnTo>
                      <a:lnTo>
                        <a:pt x="19245" y="15989"/>
                      </a:lnTo>
                      <a:lnTo>
                        <a:pt x="19732" y="15797"/>
                      </a:lnTo>
                      <a:lnTo>
                        <a:pt x="19895" y="157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45" name="Freeform 11"/>
                <p:cNvSpPr/>
                <p:nvPr/>
              </p:nvSpPr>
              <p:spPr>
                <a:xfrm>
                  <a:off x="13638" y="11306"/>
                  <a:ext cx="145579" cy="520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8868"/>
                      </a:moveTo>
                      <a:lnTo>
                        <a:pt x="183" y="19209"/>
                      </a:lnTo>
                      <a:lnTo>
                        <a:pt x="244" y="18868"/>
                      </a:lnTo>
                      <a:lnTo>
                        <a:pt x="335" y="18270"/>
                      </a:lnTo>
                      <a:lnTo>
                        <a:pt x="579" y="17331"/>
                      </a:lnTo>
                      <a:lnTo>
                        <a:pt x="853" y="15965"/>
                      </a:lnTo>
                      <a:lnTo>
                        <a:pt x="1249" y="14514"/>
                      </a:lnTo>
                      <a:lnTo>
                        <a:pt x="1737" y="12721"/>
                      </a:lnTo>
                      <a:lnTo>
                        <a:pt x="2285" y="11013"/>
                      </a:lnTo>
                      <a:lnTo>
                        <a:pt x="2955" y="9135"/>
                      </a:lnTo>
                      <a:lnTo>
                        <a:pt x="3747" y="7428"/>
                      </a:lnTo>
                      <a:lnTo>
                        <a:pt x="4539" y="5635"/>
                      </a:lnTo>
                      <a:lnTo>
                        <a:pt x="5514" y="4183"/>
                      </a:lnTo>
                      <a:lnTo>
                        <a:pt x="6550" y="2817"/>
                      </a:lnTo>
                      <a:lnTo>
                        <a:pt x="7708" y="1793"/>
                      </a:lnTo>
                      <a:lnTo>
                        <a:pt x="8987" y="1110"/>
                      </a:lnTo>
                      <a:lnTo>
                        <a:pt x="10328" y="683"/>
                      </a:lnTo>
                      <a:lnTo>
                        <a:pt x="11821" y="854"/>
                      </a:lnTo>
                      <a:lnTo>
                        <a:pt x="11912" y="854"/>
                      </a:lnTo>
                      <a:lnTo>
                        <a:pt x="12156" y="939"/>
                      </a:lnTo>
                      <a:lnTo>
                        <a:pt x="12552" y="939"/>
                      </a:lnTo>
                      <a:lnTo>
                        <a:pt x="13009" y="1195"/>
                      </a:lnTo>
                      <a:lnTo>
                        <a:pt x="13588" y="1622"/>
                      </a:lnTo>
                      <a:lnTo>
                        <a:pt x="14258" y="2049"/>
                      </a:lnTo>
                      <a:lnTo>
                        <a:pt x="14989" y="2817"/>
                      </a:lnTo>
                      <a:lnTo>
                        <a:pt x="15751" y="3671"/>
                      </a:lnTo>
                      <a:lnTo>
                        <a:pt x="16573" y="4866"/>
                      </a:lnTo>
                      <a:lnTo>
                        <a:pt x="17335" y="6147"/>
                      </a:lnTo>
                      <a:lnTo>
                        <a:pt x="18157" y="7940"/>
                      </a:lnTo>
                      <a:lnTo>
                        <a:pt x="18919" y="9818"/>
                      </a:lnTo>
                      <a:lnTo>
                        <a:pt x="19620" y="12209"/>
                      </a:lnTo>
                      <a:lnTo>
                        <a:pt x="20290" y="14855"/>
                      </a:lnTo>
                      <a:lnTo>
                        <a:pt x="20930" y="18100"/>
                      </a:lnTo>
                      <a:lnTo>
                        <a:pt x="21387" y="21600"/>
                      </a:lnTo>
                      <a:lnTo>
                        <a:pt x="21600" y="21429"/>
                      </a:lnTo>
                      <a:lnTo>
                        <a:pt x="21052" y="17843"/>
                      </a:lnTo>
                      <a:lnTo>
                        <a:pt x="20503" y="14599"/>
                      </a:lnTo>
                      <a:lnTo>
                        <a:pt x="19833" y="11953"/>
                      </a:lnTo>
                      <a:lnTo>
                        <a:pt x="19041" y="9562"/>
                      </a:lnTo>
                      <a:lnTo>
                        <a:pt x="18279" y="7428"/>
                      </a:lnTo>
                      <a:lnTo>
                        <a:pt x="17487" y="5635"/>
                      </a:lnTo>
                      <a:lnTo>
                        <a:pt x="16665" y="4269"/>
                      </a:lnTo>
                      <a:lnTo>
                        <a:pt x="15842" y="3074"/>
                      </a:lnTo>
                      <a:lnTo>
                        <a:pt x="15019" y="2134"/>
                      </a:lnTo>
                      <a:lnTo>
                        <a:pt x="14319" y="1451"/>
                      </a:lnTo>
                      <a:lnTo>
                        <a:pt x="13649" y="939"/>
                      </a:lnTo>
                      <a:lnTo>
                        <a:pt x="13009" y="598"/>
                      </a:lnTo>
                      <a:lnTo>
                        <a:pt x="12552" y="427"/>
                      </a:lnTo>
                      <a:lnTo>
                        <a:pt x="12156" y="256"/>
                      </a:lnTo>
                      <a:lnTo>
                        <a:pt x="11912" y="171"/>
                      </a:lnTo>
                      <a:lnTo>
                        <a:pt x="11821" y="171"/>
                      </a:lnTo>
                      <a:lnTo>
                        <a:pt x="10328" y="0"/>
                      </a:lnTo>
                      <a:lnTo>
                        <a:pt x="8957" y="427"/>
                      </a:lnTo>
                      <a:lnTo>
                        <a:pt x="7647" y="1195"/>
                      </a:lnTo>
                      <a:lnTo>
                        <a:pt x="6520" y="2305"/>
                      </a:lnTo>
                      <a:lnTo>
                        <a:pt x="5423" y="3671"/>
                      </a:lnTo>
                      <a:lnTo>
                        <a:pt x="4448" y="5208"/>
                      </a:lnTo>
                      <a:lnTo>
                        <a:pt x="3595" y="7001"/>
                      </a:lnTo>
                      <a:lnTo>
                        <a:pt x="2833" y="8708"/>
                      </a:lnTo>
                      <a:lnTo>
                        <a:pt x="2163" y="10587"/>
                      </a:lnTo>
                      <a:lnTo>
                        <a:pt x="1584" y="12465"/>
                      </a:lnTo>
                      <a:lnTo>
                        <a:pt x="1097" y="14087"/>
                      </a:lnTo>
                      <a:lnTo>
                        <a:pt x="731" y="15709"/>
                      </a:lnTo>
                      <a:lnTo>
                        <a:pt x="396" y="16990"/>
                      </a:lnTo>
                      <a:lnTo>
                        <a:pt x="183" y="17929"/>
                      </a:lnTo>
                      <a:lnTo>
                        <a:pt x="61" y="18612"/>
                      </a:lnTo>
                      <a:lnTo>
                        <a:pt x="0" y="18868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46" name="Freeform 12"/>
                <p:cNvSpPr/>
                <p:nvPr/>
              </p:nvSpPr>
              <p:spPr>
                <a:xfrm>
                  <a:off x="14870" y="133007"/>
                  <a:ext cx="20945" cy="618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388" y="6602"/>
                      </a:moveTo>
                      <a:lnTo>
                        <a:pt x="5082" y="8181"/>
                      </a:lnTo>
                      <a:lnTo>
                        <a:pt x="6988" y="9759"/>
                      </a:lnTo>
                      <a:lnTo>
                        <a:pt x="9106" y="11338"/>
                      </a:lnTo>
                      <a:lnTo>
                        <a:pt x="11435" y="12917"/>
                      </a:lnTo>
                      <a:lnTo>
                        <a:pt x="14612" y="15142"/>
                      </a:lnTo>
                      <a:lnTo>
                        <a:pt x="17788" y="17438"/>
                      </a:lnTo>
                      <a:lnTo>
                        <a:pt x="19694" y="19519"/>
                      </a:lnTo>
                      <a:lnTo>
                        <a:pt x="20329" y="21600"/>
                      </a:lnTo>
                      <a:lnTo>
                        <a:pt x="21600" y="21600"/>
                      </a:lnTo>
                      <a:lnTo>
                        <a:pt x="20965" y="19447"/>
                      </a:lnTo>
                      <a:lnTo>
                        <a:pt x="19059" y="17294"/>
                      </a:lnTo>
                      <a:lnTo>
                        <a:pt x="16094" y="15070"/>
                      </a:lnTo>
                      <a:lnTo>
                        <a:pt x="12706" y="12702"/>
                      </a:lnTo>
                      <a:lnTo>
                        <a:pt x="10376" y="11123"/>
                      </a:lnTo>
                      <a:lnTo>
                        <a:pt x="8471" y="9616"/>
                      </a:lnTo>
                      <a:lnTo>
                        <a:pt x="6353" y="8037"/>
                      </a:lnTo>
                      <a:lnTo>
                        <a:pt x="4659" y="6458"/>
                      </a:lnTo>
                      <a:lnTo>
                        <a:pt x="2329" y="3373"/>
                      </a:lnTo>
                      <a:lnTo>
                        <a:pt x="1482" y="1435"/>
                      </a:lnTo>
                      <a:lnTo>
                        <a:pt x="1482" y="431"/>
                      </a:lnTo>
                      <a:lnTo>
                        <a:pt x="1694" y="215"/>
                      </a:lnTo>
                      <a:lnTo>
                        <a:pt x="635" y="0"/>
                      </a:lnTo>
                      <a:lnTo>
                        <a:pt x="424" y="287"/>
                      </a:lnTo>
                      <a:lnTo>
                        <a:pt x="0" y="1292"/>
                      </a:lnTo>
                      <a:lnTo>
                        <a:pt x="635" y="3373"/>
                      </a:lnTo>
                      <a:lnTo>
                        <a:pt x="3388" y="6602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47" name="Freeform 13"/>
                <p:cNvSpPr/>
                <p:nvPr/>
              </p:nvSpPr>
              <p:spPr>
                <a:xfrm>
                  <a:off x="146049" y="55562"/>
                  <a:ext cx="36513" cy="857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592" y="11401"/>
                      </a:moveTo>
                      <a:lnTo>
                        <a:pt x="8831" y="11192"/>
                      </a:lnTo>
                      <a:lnTo>
                        <a:pt x="9070" y="10617"/>
                      </a:lnTo>
                      <a:lnTo>
                        <a:pt x="9428" y="9676"/>
                      </a:lnTo>
                      <a:lnTo>
                        <a:pt x="9547" y="8368"/>
                      </a:lnTo>
                      <a:lnTo>
                        <a:pt x="9428" y="6904"/>
                      </a:lnTo>
                      <a:lnTo>
                        <a:pt x="8592" y="5073"/>
                      </a:lnTo>
                      <a:lnTo>
                        <a:pt x="7280" y="3138"/>
                      </a:lnTo>
                      <a:lnTo>
                        <a:pt x="5251" y="994"/>
                      </a:lnTo>
                      <a:lnTo>
                        <a:pt x="7876" y="0"/>
                      </a:lnTo>
                      <a:lnTo>
                        <a:pt x="8234" y="262"/>
                      </a:lnTo>
                      <a:lnTo>
                        <a:pt x="9189" y="1098"/>
                      </a:lnTo>
                      <a:lnTo>
                        <a:pt x="10502" y="2458"/>
                      </a:lnTo>
                      <a:lnTo>
                        <a:pt x="12053" y="4289"/>
                      </a:lnTo>
                      <a:lnTo>
                        <a:pt x="13366" y="6642"/>
                      </a:lnTo>
                      <a:lnTo>
                        <a:pt x="14320" y="9519"/>
                      </a:lnTo>
                      <a:lnTo>
                        <a:pt x="14678" y="12814"/>
                      </a:lnTo>
                      <a:lnTo>
                        <a:pt x="14082" y="16475"/>
                      </a:lnTo>
                      <a:lnTo>
                        <a:pt x="20049" y="16736"/>
                      </a:lnTo>
                      <a:lnTo>
                        <a:pt x="20407" y="17050"/>
                      </a:lnTo>
                      <a:lnTo>
                        <a:pt x="21242" y="17887"/>
                      </a:lnTo>
                      <a:lnTo>
                        <a:pt x="21600" y="18985"/>
                      </a:lnTo>
                      <a:lnTo>
                        <a:pt x="20645" y="20292"/>
                      </a:lnTo>
                      <a:lnTo>
                        <a:pt x="6922" y="21025"/>
                      </a:lnTo>
                      <a:lnTo>
                        <a:pt x="6564" y="21182"/>
                      </a:lnTo>
                      <a:lnTo>
                        <a:pt x="5967" y="21338"/>
                      </a:lnTo>
                      <a:lnTo>
                        <a:pt x="5251" y="21495"/>
                      </a:lnTo>
                      <a:lnTo>
                        <a:pt x="4296" y="21600"/>
                      </a:lnTo>
                      <a:lnTo>
                        <a:pt x="3222" y="21443"/>
                      </a:lnTo>
                      <a:lnTo>
                        <a:pt x="1671" y="21182"/>
                      </a:lnTo>
                      <a:lnTo>
                        <a:pt x="0" y="20606"/>
                      </a:lnTo>
                      <a:lnTo>
                        <a:pt x="239" y="19351"/>
                      </a:lnTo>
                      <a:lnTo>
                        <a:pt x="597" y="16684"/>
                      </a:lnTo>
                      <a:lnTo>
                        <a:pt x="716" y="13546"/>
                      </a:lnTo>
                      <a:lnTo>
                        <a:pt x="716" y="11401"/>
                      </a:lnTo>
                      <a:lnTo>
                        <a:pt x="8592" y="1140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274AF"/>
                    </a:gs>
                    <a:gs pos="45000">
                      <a:srgbClr val="4A452A"/>
                    </a:gs>
                    <a:gs pos="58000">
                      <a:srgbClr val="1E1C11"/>
                    </a:gs>
                  </a:gsLst>
                  <a:lin ang="27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grpSp>
              <p:nvGrpSpPr>
                <p:cNvPr id="450" name="Gruppe 38"/>
                <p:cNvGrpSpPr/>
                <p:nvPr/>
              </p:nvGrpSpPr>
              <p:grpSpPr>
                <a:xfrm>
                  <a:off x="11380" y="39470"/>
                  <a:ext cx="140651" cy="289863"/>
                  <a:chOff x="0" y="0"/>
                  <a:chExt cx="140649" cy="289862"/>
                </a:xfrm>
              </p:grpSpPr>
              <p:sp>
                <p:nvSpPr>
                  <p:cNvPr id="448" name="Freeform 14"/>
                  <p:cNvSpPr/>
                  <p:nvPr/>
                </p:nvSpPr>
                <p:spPr>
                  <a:xfrm>
                    <a:off x="23818" y="110805"/>
                    <a:ext cx="90961" cy="1790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8143" y="5406"/>
                        </a:moveTo>
                        <a:lnTo>
                          <a:pt x="9605" y="6101"/>
                        </a:lnTo>
                        <a:lnTo>
                          <a:pt x="11117" y="6497"/>
                        </a:lnTo>
                        <a:lnTo>
                          <a:pt x="12580" y="6696"/>
                        </a:lnTo>
                        <a:lnTo>
                          <a:pt x="14091" y="6696"/>
                        </a:lnTo>
                        <a:lnTo>
                          <a:pt x="15554" y="6473"/>
                        </a:lnTo>
                        <a:lnTo>
                          <a:pt x="17017" y="6076"/>
                        </a:lnTo>
                        <a:lnTo>
                          <a:pt x="18479" y="5530"/>
                        </a:lnTo>
                        <a:lnTo>
                          <a:pt x="19991" y="4761"/>
                        </a:lnTo>
                        <a:lnTo>
                          <a:pt x="20479" y="4588"/>
                        </a:lnTo>
                        <a:lnTo>
                          <a:pt x="21064" y="4439"/>
                        </a:lnTo>
                        <a:lnTo>
                          <a:pt x="21600" y="4241"/>
                        </a:lnTo>
                        <a:lnTo>
                          <a:pt x="21405" y="4637"/>
                        </a:lnTo>
                        <a:lnTo>
                          <a:pt x="21259" y="5307"/>
                        </a:lnTo>
                        <a:lnTo>
                          <a:pt x="21064" y="5952"/>
                        </a:lnTo>
                        <a:lnTo>
                          <a:pt x="21015" y="6225"/>
                        </a:lnTo>
                        <a:lnTo>
                          <a:pt x="20771" y="6696"/>
                        </a:lnTo>
                        <a:lnTo>
                          <a:pt x="20381" y="7787"/>
                        </a:lnTo>
                        <a:lnTo>
                          <a:pt x="19942" y="8952"/>
                        </a:lnTo>
                        <a:lnTo>
                          <a:pt x="19698" y="9622"/>
                        </a:lnTo>
                        <a:lnTo>
                          <a:pt x="19406" y="10540"/>
                        </a:lnTo>
                        <a:lnTo>
                          <a:pt x="18870" y="11482"/>
                        </a:lnTo>
                        <a:lnTo>
                          <a:pt x="18333" y="12300"/>
                        </a:lnTo>
                        <a:lnTo>
                          <a:pt x="18187" y="12796"/>
                        </a:lnTo>
                        <a:lnTo>
                          <a:pt x="18187" y="13392"/>
                        </a:lnTo>
                        <a:lnTo>
                          <a:pt x="18041" y="14284"/>
                        </a:lnTo>
                        <a:lnTo>
                          <a:pt x="17553" y="15202"/>
                        </a:lnTo>
                        <a:lnTo>
                          <a:pt x="16724" y="15995"/>
                        </a:lnTo>
                        <a:lnTo>
                          <a:pt x="16188" y="16467"/>
                        </a:lnTo>
                        <a:lnTo>
                          <a:pt x="15651" y="17186"/>
                        </a:lnTo>
                        <a:lnTo>
                          <a:pt x="15115" y="18128"/>
                        </a:lnTo>
                        <a:lnTo>
                          <a:pt x="14628" y="19095"/>
                        </a:lnTo>
                        <a:lnTo>
                          <a:pt x="14286" y="20038"/>
                        </a:lnTo>
                        <a:lnTo>
                          <a:pt x="13945" y="20806"/>
                        </a:lnTo>
                        <a:lnTo>
                          <a:pt x="13750" y="21600"/>
                        </a:lnTo>
                        <a:lnTo>
                          <a:pt x="13506" y="21278"/>
                        </a:lnTo>
                        <a:lnTo>
                          <a:pt x="12823" y="20459"/>
                        </a:lnTo>
                        <a:lnTo>
                          <a:pt x="11800" y="19294"/>
                        </a:lnTo>
                        <a:lnTo>
                          <a:pt x="10678" y="17930"/>
                        </a:lnTo>
                        <a:lnTo>
                          <a:pt x="9459" y="16566"/>
                        </a:lnTo>
                        <a:lnTo>
                          <a:pt x="8386" y="15375"/>
                        </a:lnTo>
                        <a:lnTo>
                          <a:pt x="7509" y="14483"/>
                        </a:lnTo>
                        <a:lnTo>
                          <a:pt x="6972" y="14036"/>
                        </a:lnTo>
                        <a:lnTo>
                          <a:pt x="6582" y="13887"/>
                        </a:lnTo>
                        <a:lnTo>
                          <a:pt x="6241" y="13739"/>
                        </a:lnTo>
                        <a:lnTo>
                          <a:pt x="5851" y="13491"/>
                        </a:lnTo>
                        <a:lnTo>
                          <a:pt x="5461" y="13317"/>
                        </a:lnTo>
                        <a:lnTo>
                          <a:pt x="5071" y="13119"/>
                        </a:lnTo>
                        <a:lnTo>
                          <a:pt x="4778" y="12945"/>
                        </a:lnTo>
                        <a:lnTo>
                          <a:pt x="4632" y="12846"/>
                        </a:lnTo>
                        <a:lnTo>
                          <a:pt x="4535" y="12796"/>
                        </a:lnTo>
                        <a:lnTo>
                          <a:pt x="4437" y="12300"/>
                        </a:lnTo>
                        <a:lnTo>
                          <a:pt x="4291" y="11085"/>
                        </a:lnTo>
                        <a:lnTo>
                          <a:pt x="4096" y="9771"/>
                        </a:lnTo>
                        <a:lnTo>
                          <a:pt x="3754" y="8804"/>
                        </a:lnTo>
                        <a:lnTo>
                          <a:pt x="3559" y="8332"/>
                        </a:lnTo>
                        <a:lnTo>
                          <a:pt x="3218" y="7589"/>
                        </a:lnTo>
                        <a:lnTo>
                          <a:pt x="2779" y="6646"/>
                        </a:lnTo>
                        <a:lnTo>
                          <a:pt x="2389" y="5654"/>
                        </a:lnTo>
                        <a:lnTo>
                          <a:pt x="1950" y="4662"/>
                        </a:lnTo>
                        <a:lnTo>
                          <a:pt x="1560" y="3745"/>
                        </a:lnTo>
                        <a:lnTo>
                          <a:pt x="1219" y="3001"/>
                        </a:lnTo>
                        <a:lnTo>
                          <a:pt x="1024" y="2530"/>
                        </a:lnTo>
                        <a:lnTo>
                          <a:pt x="878" y="2182"/>
                        </a:lnTo>
                        <a:lnTo>
                          <a:pt x="683" y="1637"/>
                        </a:lnTo>
                        <a:lnTo>
                          <a:pt x="488" y="942"/>
                        </a:lnTo>
                        <a:lnTo>
                          <a:pt x="0" y="0"/>
                        </a:lnTo>
                        <a:lnTo>
                          <a:pt x="98" y="0"/>
                        </a:lnTo>
                        <a:lnTo>
                          <a:pt x="98" y="50"/>
                        </a:lnTo>
                        <a:lnTo>
                          <a:pt x="926" y="893"/>
                        </a:lnTo>
                        <a:lnTo>
                          <a:pt x="1755" y="1637"/>
                        </a:lnTo>
                        <a:lnTo>
                          <a:pt x="2682" y="2331"/>
                        </a:lnTo>
                        <a:lnTo>
                          <a:pt x="3706" y="2951"/>
                        </a:lnTo>
                        <a:lnTo>
                          <a:pt x="4681" y="3596"/>
                        </a:lnTo>
                        <a:lnTo>
                          <a:pt x="5753" y="4166"/>
                        </a:lnTo>
                        <a:lnTo>
                          <a:pt x="6924" y="4786"/>
                        </a:lnTo>
                        <a:lnTo>
                          <a:pt x="8143" y="5406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</a:p>
                </p:txBody>
              </p:sp>
              <p:sp>
                <p:nvSpPr>
                  <p:cNvPr id="449" name="Freeform 15"/>
                  <p:cNvSpPr/>
                  <p:nvPr/>
                </p:nvSpPr>
                <p:spPr>
                  <a:xfrm>
                    <a:off x="0" y="-1"/>
                    <a:ext cx="140650" cy="1675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95" y="6361"/>
                        </a:moveTo>
                        <a:lnTo>
                          <a:pt x="410" y="5884"/>
                        </a:lnTo>
                        <a:lnTo>
                          <a:pt x="757" y="5698"/>
                        </a:lnTo>
                        <a:lnTo>
                          <a:pt x="1104" y="5857"/>
                        </a:lnTo>
                        <a:lnTo>
                          <a:pt x="1545" y="6467"/>
                        </a:lnTo>
                        <a:lnTo>
                          <a:pt x="1640" y="6599"/>
                        </a:lnTo>
                        <a:lnTo>
                          <a:pt x="1892" y="6838"/>
                        </a:lnTo>
                        <a:lnTo>
                          <a:pt x="2176" y="7182"/>
                        </a:lnTo>
                        <a:lnTo>
                          <a:pt x="2491" y="7474"/>
                        </a:lnTo>
                        <a:lnTo>
                          <a:pt x="2996" y="8057"/>
                        </a:lnTo>
                        <a:lnTo>
                          <a:pt x="3090" y="8295"/>
                        </a:lnTo>
                        <a:lnTo>
                          <a:pt x="3122" y="8428"/>
                        </a:lnTo>
                        <a:lnTo>
                          <a:pt x="3216" y="8507"/>
                        </a:lnTo>
                        <a:lnTo>
                          <a:pt x="3437" y="8560"/>
                        </a:lnTo>
                        <a:lnTo>
                          <a:pt x="3563" y="8401"/>
                        </a:lnTo>
                        <a:lnTo>
                          <a:pt x="3689" y="7765"/>
                        </a:lnTo>
                        <a:lnTo>
                          <a:pt x="3784" y="6838"/>
                        </a:lnTo>
                        <a:lnTo>
                          <a:pt x="4036" y="6069"/>
                        </a:lnTo>
                        <a:lnTo>
                          <a:pt x="4225" y="5486"/>
                        </a:lnTo>
                        <a:lnTo>
                          <a:pt x="4320" y="5274"/>
                        </a:lnTo>
                        <a:lnTo>
                          <a:pt x="4478" y="5115"/>
                        </a:lnTo>
                        <a:lnTo>
                          <a:pt x="4919" y="4612"/>
                        </a:lnTo>
                        <a:lnTo>
                          <a:pt x="5613" y="3949"/>
                        </a:lnTo>
                        <a:lnTo>
                          <a:pt x="6496" y="3154"/>
                        </a:lnTo>
                        <a:lnTo>
                          <a:pt x="7505" y="2279"/>
                        </a:lnTo>
                        <a:lnTo>
                          <a:pt x="8577" y="1484"/>
                        </a:lnTo>
                        <a:lnTo>
                          <a:pt x="9681" y="822"/>
                        </a:lnTo>
                        <a:lnTo>
                          <a:pt x="10721" y="398"/>
                        </a:lnTo>
                        <a:lnTo>
                          <a:pt x="11667" y="212"/>
                        </a:lnTo>
                        <a:lnTo>
                          <a:pt x="12392" y="27"/>
                        </a:lnTo>
                        <a:lnTo>
                          <a:pt x="12928" y="0"/>
                        </a:lnTo>
                        <a:lnTo>
                          <a:pt x="13685" y="0"/>
                        </a:lnTo>
                        <a:lnTo>
                          <a:pt x="13874" y="80"/>
                        </a:lnTo>
                        <a:lnTo>
                          <a:pt x="13969" y="106"/>
                        </a:lnTo>
                        <a:lnTo>
                          <a:pt x="14789" y="106"/>
                        </a:lnTo>
                        <a:lnTo>
                          <a:pt x="15262" y="159"/>
                        </a:lnTo>
                        <a:lnTo>
                          <a:pt x="15829" y="239"/>
                        </a:lnTo>
                        <a:lnTo>
                          <a:pt x="16366" y="371"/>
                        </a:lnTo>
                        <a:lnTo>
                          <a:pt x="16902" y="583"/>
                        </a:lnTo>
                        <a:lnTo>
                          <a:pt x="17343" y="875"/>
                        </a:lnTo>
                        <a:lnTo>
                          <a:pt x="17848" y="1272"/>
                        </a:lnTo>
                        <a:lnTo>
                          <a:pt x="18384" y="1829"/>
                        </a:lnTo>
                        <a:lnTo>
                          <a:pt x="18983" y="2491"/>
                        </a:lnTo>
                        <a:lnTo>
                          <a:pt x="19582" y="3286"/>
                        </a:lnTo>
                        <a:lnTo>
                          <a:pt x="20118" y="4055"/>
                        </a:lnTo>
                        <a:lnTo>
                          <a:pt x="20559" y="4903"/>
                        </a:lnTo>
                        <a:lnTo>
                          <a:pt x="20906" y="5778"/>
                        </a:lnTo>
                        <a:lnTo>
                          <a:pt x="21127" y="6546"/>
                        </a:lnTo>
                        <a:lnTo>
                          <a:pt x="21253" y="7050"/>
                        </a:lnTo>
                        <a:lnTo>
                          <a:pt x="21568" y="8348"/>
                        </a:lnTo>
                        <a:lnTo>
                          <a:pt x="21600" y="10257"/>
                        </a:lnTo>
                        <a:lnTo>
                          <a:pt x="21127" y="12615"/>
                        </a:lnTo>
                        <a:lnTo>
                          <a:pt x="20717" y="13623"/>
                        </a:lnTo>
                        <a:lnTo>
                          <a:pt x="20276" y="14630"/>
                        </a:lnTo>
                        <a:lnTo>
                          <a:pt x="19771" y="15531"/>
                        </a:lnTo>
                        <a:lnTo>
                          <a:pt x="19298" y="16405"/>
                        </a:lnTo>
                        <a:lnTo>
                          <a:pt x="18731" y="17147"/>
                        </a:lnTo>
                        <a:lnTo>
                          <a:pt x="18258" y="17863"/>
                        </a:lnTo>
                        <a:lnTo>
                          <a:pt x="17848" y="18393"/>
                        </a:lnTo>
                        <a:lnTo>
                          <a:pt x="17438" y="18817"/>
                        </a:lnTo>
                        <a:lnTo>
                          <a:pt x="17217" y="19162"/>
                        </a:lnTo>
                        <a:lnTo>
                          <a:pt x="16807" y="19453"/>
                        </a:lnTo>
                        <a:lnTo>
                          <a:pt x="16397" y="19692"/>
                        </a:lnTo>
                        <a:lnTo>
                          <a:pt x="16176" y="19851"/>
                        </a:lnTo>
                        <a:lnTo>
                          <a:pt x="15262" y="20566"/>
                        </a:lnTo>
                        <a:lnTo>
                          <a:pt x="14379" y="21096"/>
                        </a:lnTo>
                        <a:lnTo>
                          <a:pt x="13496" y="21441"/>
                        </a:lnTo>
                        <a:lnTo>
                          <a:pt x="12550" y="21600"/>
                        </a:lnTo>
                        <a:lnTo>
                          <a:pt x="11541" y="21573"/>
                        </a:lnTo>
                        <a:lnTo>
                          <a:pt x="10627" y="21308"/>
                        </a:lnTo>
                        <a:lnTo>
                          <a:pt x="9681" y="20805"/>
                        </a:lnTo>
                        <a:lnTo>
                          <a:pt x="8735" y="20063"/>
                        </a:lnTo>
                        <a:lnTo>
                          <a:pt x="7946" y="19400"/>
                        </a:lnTo>
                        <a:lnTo>
                          <a:pt x="7189" y="18791"/>
                        </a:lnTo>
                        <a:lnTo>
                          <a:pt x="6559" y="18128"/>
                        </a:lnTo>
                        <a:lnTo>
                          <a:pt x="5897" y="17492"/>
                        </a:lnTo>
                        <a:lnTo>
                          <a:pt x="5266" y="16776"/>
                        </a:lnTo>
                        <a:lnTo>
                          <a:pt x="4667" y="16087"/>
                        </a:lnTo>
                        <a:lnTo>
                          <a:pt x="4131" y="15239"/>
                        </a:lnTo>
                        <a:lnTo>
                          <a:pt x="3532" y="14338"/>
                        </a:lnTo>
                        <a:lnTo>
                          <a:pt x="3532" y="14285"/>
                        </a:lnTo>
                        <a:lnTo>
                          <a:pt x="3469" y="14285"/>
                        </a:lnTo>
                        <a:lnTo>
                          <a:pt x="3122" y="12827"/>
                        </a:lnTo>
                        <a:lnTo>
                          <a:pt x="3027" y="12324"/>
                        </a:lnTo>
                        <a:lnTo>
                          <a:pt x="2996" y="12165"/>
                        </a:lnTo>
                        <a:lnTo>
                          <a:pt x="2933" y="12165"/>
                        </a:lnTo>
                        <a:lnTo>
                          <a:pt x="2869" y="12218"/>
                        </a:lnTo>
                        <a:lnTo>
                          <a:pt x="2743" y="12297"/>
                        </a:lnTo>
                        <a:lnTo>
                          <a:pt x="2523" y="12324"/>
                        </a:lnTo>
                        <a:lnTo>
                          <a:pt x="2396" y="12059"/>
                        </a:lnTo>
                        <a:lnTo>
                          <a:pt x="2176" y="11794"/>
                        </a:lnTo>
                        <a:lnTo>
                          <a:pt x="1955" y="11555"/>
                        </a:lnTo>
                        <a:lnTo>
                          <a:pt x="1608" y="11343"/>
                        </a:lnTo>
                        <a:lnTo>
                          <a:pt x="1955" y="11555"/>
                        </a:lnTo>
                        <a:lnTo>
                          <a:pt x="2176" y="11794"/>
                        </a:lnTo>
                        <a:lnTo>
                          <a:pt x="2396" y="12059"/>
                        </a:lnTo>
                        <a:lnTo>
                          <a:pt x="2523" y="12324"/>
                        </a:lnTo>
                        <a:lnTo>
                          <a:pt x="2333" y="12377"/>
                        </a:lnTo>
                        <a:lnTo>
                          <a:pt x="2081" y="12377"/>
                        </a:lnTo>
                        <a:lnTo>
                          <a:pt x="1892" y="12324"/>
                        </a:lnTo>
                        <a:lnTo>
                          <a:pt x="1608" y="12297"/>
                        </a:lnTo>
                        <a:lnTo>
                          <a:pt x="1356" y="12218"/>
                        </a:lnTo>
                        <a:lnTo>
                          <a:pt x="1041" y="12059"/>
                        </a:lnTo>
                        <a:lnTo>
                          <a:pt x="788" y="11794"/>
                        </a:lnTo>
                        <a:lnTo>
                          <a:pt x="505" y="11502"/>
                        </a:lnTo>
                        <a:lnTo>
                          <a:pt x="410" y="10787"/>
                        </a:lnTo>
                        <a:lnTo>
                          <a:pt x="158" y="9223"/>
                        </a:lnTo>
                        <a:lnTo>
                          <a:pt x="0" y="7474"/>
                        </a:lnTo>
                        <a:lnTo>
                          <a:pt x="95" y="6361"/>
                        </a:lnTo>
                        <a:close/>
                      </a:path>
                    </a:pathLst>
                  </a:custGeom>
                  <a:solidFill>
                    <a:srgbClr val="989898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>
                      <a:defRPr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</a:p>
                </p:txBody>
              </p:sp>
            </p:grpSp>
            <p:sp>
              <p:nvSpPr>
                <p:cNvPr id="451" name="Freeform 22"/>
                <p:cNvSpPr/>
                <p:nvPr/>
              </p:nvSpPr>
              <p:spPr>
                <a:xfrm>
                  <a:off x="0" y="50799"/>
                  <a:ext cx="31751" cy="841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470" y="11513"/>
                      </a:moveTo>
                      <a:lnTo>
                        <a:pt x="17953" y="11566"/>
                      </a:lnTo>
                      <a:lnTo>
                        <a:pt x="18234" y="11724"/>
                      </a:lnTo>
                      <a:lnTo>
                        <a:pt x="18935" y="12305"/>
                      </a:lnTo>
                      <a:lnTo>
                        <a:pt x="19777" y="13256"/>
                      </a:lnTo>
                      <a:lnTo>
                        <a:pt x="20618" y="14470"/>
                      </a:lnTo>
                      <a:lnTo>
                        <a:pt x="21319" y="15949"/>
                      </a:lnTo>
                      <a:lnTo>
                        <a:pt x="21600" y="17639"/>
                      </a:lnTo>
                      <a:lnTo>
                        <a:pt x="20899" y="19540"/>
                      </a:lnTo>
                      <a:lnTo>
                        <a:pt x="19496" y="21600"/>
                      </a:lnTo>
                      <a:lnTo>
                        <a:pt x="4629" y="21600"/>
                      </a:lnTo>
                      <a:lnTo>
                        <a:pt x="3927" y="21125"/>
                      </a:lnTo>
                      <a:lnTo>
                        <a:pt x="2525" y="19804"/>
                      </a:lnTo>
                      <a:lnTo>
                        <a:pt x="982" y="18378"/>
                      </a:lnTo>
                      <a:lnTo>
                        <a:pt x="561" y="17217"/>
                      </a:lnTo>
                      <a:lnTo>
                        <a:pt x="2104" y="16953"/>
                      </a:lnTo>
                      <a:lnTo>
                        <a:pt x="2104" y="15791"/>
                      </a:lnTo>
                      <a:lnTo>
                        <a:pt x="0" y="15579"/>
                      </a:lnTo>
                      <a:lnTo>
                        <a:pt x="0" y="14999"/>
                      </a:lnTo>
                      <a:lnTo>
                        <a:pt x="421" y="13573"/>
                      </a:lnTo>
                      <a:lnTo>
                        <a:pt x="842" y="11407"/>
                      </a:lnTo>
                      <a:lnTo>
                        <a:pt x="1543" y="8872"/>
                      </a:lnTo>
                      <a:lnTo>
                        <a:pt x="2525" y="6179"/>
                      </a:lnTo>
                      <a:lnTo>
                        <a:pt x="4068" y="3697"/>
                      </a:lnTo>
                      <a:lnTo>
                        <a:pt x="5891" y="1479"/>
                      </a:lnTo>
                      <a:lnTo>
                        <a:pt x="8275" y="0"/>
                      </a:lnTo>
                      <a:lnTo>
                        <a:pt x="11642" y="581"/>
                      </a:lnTo>
                      <a:lnTo>
                        <a:pt x="10800" y="1373"/>
                      </a:lnTo>
                      <a:lnTo>
                        <a:pt x="8556" y="3697"/>
                      </a:lnTo>
                      <a:lnTo>
                        <a:pt x="6312" y="7182"/>
                      </a:lnTo>
                      <a:lnTo>
                        <a:pt x="5470" y="1151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274AF"/>
                    </a:gs>
                    <a:gs pos="45000">
                      <a:srgbClr val="4A452A"/>
                    </a:gs>
                    <a:gs pos="58000">
                      <a:srgbClr val="1E1C11"/>
                    </a:gs>
                  </a:gsLst>
                  <a:lin ang="27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52" name="Freeform 23"/>
                <p:cNvSpPr/>
                <p:nvPr/>
              </p:nvSpPr>
              <p:spPr>
                <a:xfrm>
                  <a:off x="103983" y="133829"/>
                  <a:ext cx="72276" cy="612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232" y="0"/>
                      </a:moveTo>
                      <a:lnTo>
                        <a:pt x="21048" y="145"/>
                      </a:lnTo>
                      <a:lnTo>
                        <a:pt x="20925" y="217"/>
                      </a:lnTo>
                      <a:lnTo>
                        <a:pt x="20802" y="435"/>
                      </a:lnTo>
                      <a:lnTo>
                        <a:pt x="20802" y="3769"/>
                      </a:lnTo>
                      <a:lnTo>
                        <a:pt x="20557" y="5799"/>
                      </a:lnTo>
                      <a:lnTo>
                        <a:pt x="20127" y="8118"/>
                      </a:lnTo>
                      <a:lnTo>
                        <a:pt x="19391" y="10583"/>
                      </a:lnTo>
                      <a:lnTo>
                        <a:pt x="18225" y="13119"/>
                      </a:lnTo>
                      <a:lnTo>
                        <a:pt x="16691" y="15366"/>
                      </a:lnTo>
                      <a:lnTo>
                        <a:pt x="16016" y="16164"/>
                      </a:lnTo>
                      <a:lnTo>
                        <a:pt x="15341" y="16816"/>
                      </a:lnTo>
                      <a:lnTo>
                        <a:pt x="14543" y="17396"/>
                      </a:lnTo>
                      <a:lnTo>
                        <a:pt x="13684" y="17976"/>
                      </a:lnTo>
                      <a:lnTo>
                        <a:pt x="12948" y="18556"/>
                      </a:lnTo>
                      <a:lnTo>
                        <a:pt x="11966" y="18991"/>
                      </a:lnTo>
                      <a:lnTo>
                        <a:pt x="11107" y="19353"/>
                      </a:lnTo>
                      <a:lnTo>
                        <a:pt x="10002" y="19715"/>
                      </a:lnTo>
                      <a:lnTo>
                        <a:pt x="9082" y="20005"/>
                      </a:lnTo>
                      <a:lnTo>
                        <a:pt x="7977" y="20223"/>
                      </a:lnTo>
                      <a:lnTo>
                        <a:pt x="6873" y="20368"/>
                      </a:lnTo>
                      <a:lnTo>
                        <a:pt x="5707" y="20513"/>
                      </a:lnTo>
                      <a:lnTo>
                        <a:pt x="4418" y="20585"/>
                      </a:lnTo>
                      <a:lnTo>
                        <a:pt x="3191" y="20585"/>
                      </a:lnTo>
                      <a:lnTo>
                        <a:pt x="1841" y="20513"/>
                      </a:lnTo>
                      <a:lnTo>
                        <a:pt x="491" y="20368"/>
                      </a:lnTo>
                      <a:lnTo>
                        <a:pt x="368" y="20368"/>
                      </a:lnTo>
                      <a:lnTo>
                        <a:pt x="184" y="20513"/>
                      </a:lnTo>
                      <a:lnTo>
                        <a:pt x="123" y="20730"/>
                      </a:lnTo>
                      <a:lnTo>
                        <a:pt x="0" y="20803"/>
                      </a:lnTo>
                      <a:lnTo>
                        <a:pt x="0" y="21020"/>
                      </a:lnTo>
                      <a:lnTo>
                        <a:pt x="123" y="21310"/>
                      </a:lnTo>
                      <a:lnTo>
                        <a:pt x="307" y="21383"/>
                      </a:lnTo>
                      <a:lnTo>
                        <a:pt x="368" y="21383"/>
                      </a:lnTo>
                      <a:lnTo>
                        <a:pt x="1841" y="21528"/>
                      </a:lnTo>
                      <a:lnTo>
                        <a:pt x="3191" y="21600"/>
                      </a:lnTo>
                      <a:lnTo>
                        <a:pt x="4541" y="21600"/>
                      </a:lnTo>
                      <a:lnTo>
                        <a:pt x="5768" y="21528"/>
                      </a:lnTo>
                      <a:lnTo>
                        <a:pt x="6934" y="21383"/>
                      </a:lnTo>
                      <a:lnTo>
                        <a:pt x="8223" y="21165"/>
                      </a:lnTo>
                      <a:lnTo>
                        <a:pt x="9266" y="20948"/>
                      </a:lnTo>
                      <a:lnTo>
                        <a:pt x="11352" y="20223"/>
                      </a:lnTo>
                      <a:lnTo>
                        <a:pt x="13316" y="19353"/>
                      </a:lnTo>
                      <a:lnTo>
                        <a:pt x="15034" y="18193"/>
                      </a:lnTo>
                      <a:lnTo>
                        <a:pt x="15832" y="17541"/>
                      </a:lnTo>
                      <a:lnTo>
                        <a:pt x="16568" y="16744"/>
                      </a:lnTo>
                      <a:lnTo>
                        <a:pt x="17243" y="15946"/>
                      </a:lnTo>
                      <a:lnTo>
                        <a:pt x="18900" y="13554"/>
                      </a:lnTo>
                      <a:lnTo>
                        <a:pt x="20066" y="10945"/>
                      </a:lnTo>
                      <a:lnTo>
                        <a:pt x="20925" y="8408"/>
                      </a:lnTo>
                      <a:lnTo>
                        <a:pt x="21293" y="6016"/>
                      </a:lnTo>
                      <a:lnTo>
                        <a:pt x="21600" y="3914"/>
                      </a:lnTo>
                      <a:lnTo>
                        <a:pt x="21600" y="362"/>
                      </a:lnTo>
                      <a:lnTo>
                        <a:pt x="21477" y="145"/>
                      </a:lnTo>
                      <a:lnTo>
                        <a:pt x="21293" y="0"/>
                      </a:lnTo>
                      <a:lnTo>
                        <a:pt x="21232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  <p:sp>
              <p:nvSpPr>
                <p:cNvPr id="453" name="Freeform 24"/>
                <p:cNvSpPr/>
                <p:nvPr/>
              </p:nvSpPr>
              <p:spPr>
                <a:xfrm>
                  <a:off x="88899" y="182562"/>
                  <a:ext cx="23813" cy="174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0530"/>
                      </a:moveTo>
                      <a:lnTo>
                        <a:pt x="21240" y="12690"/>
                      </a:lnTo>
                      <a:lnTo>
                        <a:pt x="20700" y="14850"/>
                      </a:lnTo>
                      <a:lnTo>
                        <a:pt x="19800" y="16470"/>
                      </a:lnTo>
                      <a:lnTo>
                        <a:pt x="18360" y="18090"/>
                      </a:lnTo>
                      <a:lnTo>
                        <a:pt x="16920" y="19440"/>
                      </a:lnTo>
                      <a:lnTo>
                        <a:pt x="14940" y="20790"/>
                      </a:lnTo>
                      <a:lnTo>
                        <a:pt x="12960" y="21060"/>
                      </a:lnTo>
                      <a:lnTo>
                        <a:pt x="10800" y="21600"/>
                      </a:lnTo>
                      <a:lnTo>
                        <a:pt x="8820" y="21060"/>
                      </a:lnTo>
                      <a:lnTo>
                        <a:pt x="6840" y="20790"/>
                      </a:lnTo>
                      <a:lnTo>
                        <a:pt x="4860" y="19440"/>
                      </a:lnTo>
                      <a:lnTo>
                        <a:pt x="3420" y="18090"/>
                      </a:lnTo>
                      <a:lnTo>
                        <a:pt x="1980" y="16470"/>
                      </a:lnTo>
                      <a:lnTo>
                        <a:pt x="900" y="14850"/>
                      </a:lnTo>
                      <a:lnTo>
                        <a:pt x="360" y="12690"/>
                      </a:lnTo>
                      <a:lnTo>
                        <a:pt x="0" y="10530"/>
                      </a:lnTo>
                      <a:lnTo>
                        <a:pt x="360" y="8370"/>
                      </a:lnTo>
                      <a:lnTo>
                        <a:pt x="900" y="6210"/>
                      </a:lnTo>
                      <a:lnTo>
                        <a:pt x="1980" y="4590"/>
                      </a:lnTo>
                      <a:lnTo>
                        <a:pt x="3420" y="2970"/>
                      </a:lnTo>
                      <a:lnTo>
                        <a:pt x="4860" y="1620"/>
                      </a:lnTo>
                      <a:lnTo>
                        <a:pt x="8820" y="0"/>
                      </a:lnTo>
                      <a:lnTo>
                        <a:pt x="12960" y="0"/>
                      </a:lnTo>
                      <a:lnTo>
                        <a:pt x="16920" y="1620"/>
                      </a:lnTo>
                      <a:lnTo>
                        <a:pt x="18360" y="2970"/>
                      </a:lnTo>
                      <a:lnTo>
                        <a:pt x="19800" y="4590"/>
                      </a:lnTo>
                      <a:lnTo>
                        <a:pt x="20700" y="6210"/>
                      </a:lnTo>
                      <a:lnTo>
                        <a:pt x="21240" y="8370"/>
                      </a:lnTo>
                      <a:lnTo>
                        <a:pt x="21600" y="1053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4274AF"/>
                    </a:gs>
                    <a:gs pos="45000">
                      <a:srgbClr val="4A452A"/>
                    </a:gs>
                    <a:gs pos="58000">
                      <a:srgbClr val="1E1C11"/>
                    </a:gs>
                  </a:gsLst>
                  <a:lin ang="27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Calibri"/>
                      <a:ea typeface="Calibri"/>
                      <a:cs typeface="Calibri"/>
                      <a:sym typeface="Calibri"/>
                    </a:defRPr>
                  </a:pPr>
                </a:p>
              </p:txBody>
            </p:sp>
          </p:grpSp>
        </p:grpSp>
        <p:sp>
          <p:nvSpPr>
            <p:cNvPr id="456" name="Rektangel 370"/>
            <p:cNvSpPr/>
            <p:nvPr/>
          </p:nvSpPr>
          <p:spPr>
            <a:xfrm>
              <a:off x="0" y="541337"/>
              <a:ext cx="1295400" cy="849313"/>
            </a:xfrm>
            <a:prstGeom prst="rect">
              <a:avLst/>
            </a:prstGeom>
            <a:solidFill>
              <a:srgbClr val="A3A5A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457" name="232.png" descr="23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4697" y="131768"/>
              <a:ext cx="684355" cy="598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Rektangel 406"/>
          <p:cNvSpPr/>
          <p:nvPr/>
        </p:nvSpPr>
        <p:spPr>
          <a:xfrm>
            <a:off x="1340643" y="4022725"/>
            <a:ext cx="1001713" cy="239714"/>
          </a:xfrm>
          <a:prstGeom prst="rect">
            <a:avLst/>
          </a:pr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463" name="Gruppe 152"/>
          <p:cNvGrpSpPr/>
          <p:nvPr/>
        </p:nvGrpSpPr>
        <p:grpSpPr>
          <a:xfrm>
            <a:off x="3482047" y="3591083"/>
            <a:ext cx="1045594" cy="371368"/>
            <a:chOff x="0" y="0"/>
            <a:chExt cx="1045593" cy="371366"/>
          </a:xfrm>
        </p:grpSpPr>
        <p:sp>
          <p:nvSpPr>
            <p:cNvPr id="460" name="Freeform 175"/>
            <p:cNvSpPr/>
            <p:nvPr/>
          </p:nvSpPr>
          <p:spPr>
            <a:xfrm>
              <a:off x="270413" y="0"/>
              <a:ext cx="775181" cy="371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452"/>
                  </a:moveTo>
                  <a:lnTo>
                    <a:pt x="19334" y="0"/>
                  </a:lnTo>
                  <a:lnTo>
                    <a:pt x="16389" y="4226"/>
                  </a:lnTo>
                  <a:lnTo>
                    <a:pt x="6344" y="4226"/>
                  </a:lnTo>
                  <a:lnTo>
                    <a:pt x="0" y="14087"/>
                  </a:lnTo>
                  <a:lnTo>
                    <a:pt x="10271" y="14087"/>
                  </a:lnTo>
                  <a:lnTo>
                    <a:pt x="5513" y="21600"/>
                  </a:lnTo>
                  <a:lnTo>
                    <a:pt x="21600" y="84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1" name="Freeform 176"/>
            <p:cNvSpPr/>
            <p:nvPr/>
          </p:nvSpPr>
          <p:spPr>
            <a:xfrm>
              <a:off x="133404" y="72109"/>
              <a:ext cx="335311" cy="16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06" y="0"/>
                  </a:moveTo>
                  <a:lnTo>
                    <a:pt x="0" y="21600"/>
                  </a:lnTo>
                  <a:lnTo>
                    <a:pt x="6968" y="21600"/>
                  </a:lnTo>
                  <a:lnTo>
                    <a:pt x="21600" y="0"/>
                  </a:lnTo>
                  <a:lnTo>
                    <a:pt x="1480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2" name="Freeform 177"/>
            <p:cNvSpPr/>
            <p:nvPr/>
          </p:nvSpPr>
          <p:spPr>
            <a:xfrm>
              <a:off x="0" y="72109"/>
              <a:ext cx="335313" cy="173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06" y="0"/>
                  </a:moveTo>
                  <a:lnTo>
                    <a:pt x="0" y="21600"/>
                  </a:lnTo>
                  <a:lnTo>
                    <a:pt x="6794" y="21600"/>
                  </a:lnTo>
                  <a:lnTo>
                    <a:pt x="21600" y="0"/>
                  </a:lnTo>
                  <a:lnTo>
                    <a:pt x="1480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467" name="Gruppe 152"/>
          <p:cNvGrpSpPr/>
          <p:nvPr/>
        </p:nvGrpSpPr>
        <p:grpSpPr>
          <a:xfrm>
            <a:off x="6139029" y="3665711"/>
            <a:ext cx="1004889" cy="356911"/>
            <a:chOff x="0" y="0"/>
            <a:chExt cx="1004888" cy="356909"/>
          </a:xfrm>
        </p:grpSpPr>
        <p:sp>
          <p:nvSpPr>
            <p:cNvPr id="464" name="Freeform 175"/>
            <p:cNvSpPr/>
            <p:nvPr/>
          </p:nvSpPr>
          <p:spPr>
            <a:xfrm>
              <a:off x="259886" y="0"/>
              <a:ext cx="745003" cy="356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452"/>
                  </a:moveTo>
                  <a:lnTo>
                    <a:pt x="19334" y="0"/>
                  </a:lnTo>
                  <a:lnTo>
                    <a:pt x="16389" y="4226"/>
                  </a:lnTo>
                  <a:lnTo>
                    <a:pt x="6344" y="4226"/>
                  </a:lnTo>
                  <a:lnTo>
                    <a:pt x="0" y="14087"/>
                  </a:lnTo>
                  <a:lnTo>
                    <a:pt x="10271" y="14087"/>
                  </a:lnTo>
                  <a:lnTo>
                    <a:pt x="5513" y="21600"/>
                  </a:lnTo>
                  <a:lnTo>
                    <a:pt x="21600" y="84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5" name="Freeform 176"/>
            <p:cNvSpPr/>
            <p:nvPr/>
          </p:nvSpPr>
          <p:spPr>
            <a:xfrm>
              <a:off x="128211" y="69302"/>
              <a:ext cx="322257" cy="162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06" y="0"/>
                  </a:moveTo>
                  <a:lnTo>
                    <a:pt x="0" y="21600"/>
                  </a:lnTo>
                  <a:lnTo>
                    <a:pt x="6968" y="21600"/>
                  </a:lnTo>
                  <a:lnTo>
                    <a:pt x="21600" y="0"/>
                  </a:lnTo>
                  <a:lnTo>
                    <a:pt x="1480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6" name="Freeform 177"/>
            <p:cNvSpPr/>
            <p:nvPr/>
          </p:nvSpPr>
          <p:spPr>
            <a:xfrm>
              <a:off x="0" y="69302"/>
              <a:ext cx="322259" cy="16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06" y="0"/>
                  </a:moveTo>
                  <a:lnTo>
                    <a:pt x="0" y="21600"/>
                  </a:lnTo>
                  <a:lnTo>
                    <a:pt x="6794" y="21600"/>
                  </a:lnTo>
                  <a:lnTo>
                    <a:pt x="21600" y="0"/>
                  </a:lnTo>
                  <a:lnTo>
                    <a:pt x="1480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D329"/>
                </a:gs>
                <a:gs pos="100000">
                  <a:srgbClr val="C0FF4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D0D0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468" name="Rektangel 404"/>
          <p:cNvSpPr/>
          <p:nvPr/>
        </p:nvSpPr>
        <p:spPr>
          <a:xfrm>
            <a:off x="4326956" y="4075126"/>
            <a:ext cx="1001714" cy="368193"/>
          </a:xfrm>
          <a:prstGeom prst="rect">
            <a:avLst/>
          </a:pr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400">
                <a:solidFill>
                  <a:srgbClr val="010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30 ft</a:t>
            </a:r>
          </a:p>
        </p:txBody>
      </p:sp>
      <p:sp>
        <p:nvSpPr>
          <p:cNvPr id="469" name="Study Design— Three-factor Factorial CRD"/>
          <p:cNvSpPr/>
          <p:nvPr/>
        </p:nvSpPr>
        <p:spPr>
          <a:xfrm>
            <a:off x="-3121" y="220979"/>
            <a:ext cx="8085496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Study Design— Three-factor Factorial CRD</a:t>
            </a:r>
          </a:p>
        </p:txBody>
      </p:sp>
      <p:sp>
        <p:nvSpPr>
          <p:cNvPr id="470" name="Rektangel 404"/>
          <p:cNvSpPr/>
          <p:nvPr/>
        </p:nvSpPr>
        <p:spPr>
          <a:xfrm>
            <a:off x="1340643" y="3958485"/>
            <a:ext cx="1001714" cy="368193"/>
          </a:xfrm>
          <a:prstGeom prst="rect">
            <a:avLst/>
          </a:pr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400">
                <a:solidFill>
                  <a:srgbClr val="010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10 ft</a:t>
            </a:r>
          </a:p>
        </p:txBody>
      </p:sp>
      <p:sp>
        <p:nvSpPr>
          <p:cNvPr id="471" name="Rektangel 404"/>
          <p:cNvSpPr/>
          <p:nvPr/>
        </p:nvSpPr>
        <p:spPr>
          <a:xfrm>
            <a:off x="7313269" y="4015422"/>
            <a:ext cx="1001714" cy="368193"/>
          </a:xfrm>
          <a:prstGeom prst="rect">
            <a:avLst/>
          </a:pr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400">
                <a:solidFill>
                  <a:srgbClr val="0103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50 ft</a:t>
            </a:r>
          </a:p>
        </p:txBody>
      </p:sp>
      <p:pic>
        <p:nvPicPr>
          <p:cNvPr id="472" name="homehotspot-2.png" descr="homehotspot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7" y="2948165"/>
            <a:ext cx="695772" cy="961671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Obstacle:…"/>
          <p:cNvSpPr/>
          <p:nvPr/>
        </p:nvSpPr>
        <p:spPr>
          <a:xfrm>
            <a:off x="236969" y="4476071"/>
            <a:ext cx="2368288" cy="227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Obstacle:</a:t>
            </a:r>
          </a:p>
          <a:p>
            <a:pPr marL="187157" indent="-187157">
              <a:buSzPct val="100000"/>
              <a:buAutoNum type="arabicPeriod" startAt="1"/>
              <a:defRPr sz="1400"/>
            </a:pPr>
            <a:r>
              <a:t>With or without;</a:t>
            </a:r>
          </a:p>
          <a:p>
            <a:pPr marL="187157" indent="-187157">
              <a:buSzPct val="100000"/>
              <a:buAutoNum type="arabicPeriod" startAt="1"/>
              <a:defRPr sz="1400"/>
            </a:pPr>
            <a:r>
              <a:t>Obstacle was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" invalidUrl="" action="ppaction://hlinkshowjump?jump=nextslide" tgtFrame="" tooltip="" history="1" highlightClick="0" endSnd="0"/>
              </a:rPr>
              <a:t> simulated using a computer monitor</a:t>
            </a:r>
            <a:r>
              <a:t> and a board;</a:t>
            </a:r>
          </a:p>
          <a:p>
            <a:pPr marL="187157" indent="-187157">
              <a:buSzPct val="100000"/>
              <a:buAutoNum type="arabicPeriod" startAt="1"/>
              <a:defRPr sz="1400"/>
            </a:pPr>
            <a:r>
              <a:t>between WiFi router and WiFi users.</a:t>
            </a:r>
          </a:p>
          <a:p>
            <a:pPr>
              <a:defRPr sz="1400"/>
            </a:pPr>
          </a:p>
          <a:p>
            <a:pPr/>
          </a:p>
        </p:txBody>
      </p:sp>
      <p:sp>
        <p:nvSpPr>
          <p:cNvPr id="474" name="Rektangel med enkelt afrundet hjørne 377"/>
          <p:cNvSpPr/>
          <p:nvPr/>
        </p:nvSpPr>
        <p:spPr>
          <a:xfrm flipH="1" rot="10800000">
            <a:off x="3355991" y="4480414"/>
            <a:ext cx="2510831" cy="194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208" y="0"/>
                </a:lnTo>
                <a:lnTo>
                  <a:pt x="20208" y="0"/>
                </a:lnTo>
                <a:cubicBezTo>
                  <a:pt x="20977" y="0"/>
                  <a:pt x="21600" y="995"/>
                  <a:pt x="21600" y="222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475" name="# of WiFi Users:…"/>
          <p:cNvSpPr/>
          <p:nvPr/>
        </p:nvSpPr>
        <p:spPr>
          <a:xfrm>
            <a:off x="3443303" y="4535804"/>
            <a:ext cx="2293940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# of WiFi Users: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1, 2, 3, 4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All Apple Devices;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All used Google Incognito to connect testmy.net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only allowed to download the same file (12 MB data) at the same time.</a:t>
            </a:r>
          </a:p>
        </p:txBody>
      </p:sp>
      <p:sp>
        <p:nvSpPr>
          <p:cNvPr id="476" name="Rektangel med enkelt afrundet hjørne 377"/>
          <p:cNvSpPr/>
          <p:nvPr/>
        </p:nvSpPr>
        <p:spPr>
          <a:xfrm flipH="1" rot="10800000">
            <a:off x="6425631" y="4433887"/>
            <a:ext cx="2468564" cy="194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0208" y="0"/>
                </a:lnTo>
                <a:lnTo>
                  <a:pt x="20208" y="0"/>
                </a:lnTo>
                <a:cubicBezTo>
                  <a:pt x="20977" y="0"/>
                  <a:pt x="21600" y="995"/>
                  <a:pt x="21600" y="222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D9D9D9"/>
            </a:solidFill>
            <a:miter/>
          </a:ln>
          <a:effectLst>
            <a:outerShdw sx="100000" sy="100000" kx="0" ky="0" algn="b" rotWithShape="0" blurRad="63500" dist="38100" dir="2700000">
              <a:srgbClr val="000000">
                <a:alpha val="39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477" name="Distance:…"/>
          <p:cNvSpPr/>
          <p:nvPr/>
        </p:nvSpPr>
        <p:spPr>
          <a:xfrm>
            <a:off x="6515132" y="4434204"/>
            <a:ext cx="2368289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Distance: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10, 30, 50 feet;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Was measured in a straight line free of obstacle;</a:t>
            </a:r>
          </a:p>
          <a:p>
            <a:pPr marL="240631" indent="-240631">
              <a:buSzPct val="100000"/>
              <a:buAutoNum type="arabicPeriod" startAt="1"/>
              <a:defRPr sz="1400"/>
            </a:pPr>
            <a:r>
              <a:t>Set a table between different distances.</a:t>
            </a:r>
          </a:p>
        </p:txBody>
      </p:sp>
      <p:sp>
        <p:nvSpPr>
          <p:cNvPr id="478" name="Response: download speed;…"/>
          <p:cNvSpPr/>
          <p:nvPr/>
        </p:nvSpPr>
        <p:spPr>
          <a:xfrm>
            <a:off x="205886" y="936625"/>
            <a:ext cx="2860066" cy="853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Response: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download speed</a:t>
            </a:r>
            <a:r>
              <a:t>;</a:t>
            </a:r>
          </a:p>
          <a:p>
            <a:pPr/>
            <a:r>
              <a:t>Response unit:  Mbps;</a:t>
            </a:r>
          </a:p>
          <a:p>
            <a:pPr/>
            <a:r>
              <a:t>n:5, N:120.</a:t>
            </a:r>
          </a:p>
        </p:txBody>
      </p:sp>
      <p:pic>
        <p:nvPicPr>
          <p:cNvPr id="479" name="1024px-WIFI_icon.svg.png" descr="1024px-WIFI_icon.svg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93369" y="-25723"/>
            <a:ext cx="702765" cy="724546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Other issues:…"/>
          <p:cNvSpPr/>
          <p:nvPr/>
        </p:nvSpPr>
        <p:spPr>
          <a:xfrm>
            <a:off x="5634469" y="923779"/>
            <a:ext cx="3521558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Other issues:</a:t>
            </a:r>
          </a:p>
          <a:p>
            <a:pPr marL="187157" indent="-187157">
              <a:buSzPct val="100000"/>
              <a:buAutoNum type="arabicPeriod" startAt="1"/>
              <a:defRPr sz="1400"/>
            </a:pPr>
            <a:r>
              <a:t>Ran this experiment in the early morning ;</a:t>
            </a:r>
          </a:p>
          <a:p>
            <a:pPr marL="187157" indent="-187157">
              <a:buSzPct val="100000"/>
              <a:buAutoNum type="arabicPeriod" startAt="1"/>
              <a:defRPr sz="1400"/>
            </a:pPr>
            <a:r>
              <a:t>Turned off Microwave and other devices.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标题 1"/>
          <p:cNvSpPr/>
          <p:nvPr>
            <p:ph type="title"/>
          </p:nvPr>
        </p:nvSpPr>
        <p:spPr>
          <a:xfrm>
            <a:off x="0" y="180956"/>
            <a:ext cx="8229600" cy="714380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Pics during Experiment</a:t>
            </a:r>
          </a:p>
        </p:txBody>
      </p:sp>
      <p:sp>
        <p:nvSpPr>
          <p:cNvPr id="483" name="灯片编号占位符 2"/>
          <p:cNvSpPr/>
          <p:nvPr>
            <p:ph type="sldNum" sz="quarter" idx="2"/>
          </p:nvPr>
        </p:nvSpPr>
        <p:spPr>
          <a:xfrm>
            <a:off x="8498230" y="6416992"/>
            <a:ext cx="188571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fld id="{86CB4B4D-7CA3-9044-876B-883B54F8677D}" type="slidenum">
              <a:rPr>
                <a:latin typeface="华文细黑"/>
                <a:ea typeface="华文细黑"/>
                <a:cs typeface="华文细黑"/>
                <a:sym typeface="华文细黑"/>
              </a:rPr>
            </a:fld>
          </a:p>
        </p:txBody>
      </p:sp>
      <p:sp>
        <p:nvSpPr>
          <p:cNvPr id="484" name="Line 170"/>
          <p:cNvSpPr/>
          <p:nvPr/>
        </p:nvSpPr>
        <p:spPr>
          <a:xfrm>
            <a:off x="1601819" y="3336942"/>
            <a:ext cx="1" cy="112713"/>
          </a:xfrm>
          <a:prstGeom prst="line">
            <a:avLst/>
          </a:prstGeom>
          <a:ln w="28575" cap="rnd">
            <a:solidFill>
              <a:srgbClr val="808080"/>
            </a:solidFill>
            <a:prstDash val="sysDot"/>
          </a:ln>
        </p:spPr>
        <p:txBody>
          <a:bodyPr lIns="45719" rIns="45719"/>
          <a:lstStyle/>
          <a:p>
            <a:pPr/>
          </a:p>
        </p:txBody>
      </p:sp>
      <p:sp>
        <p:nvSpPr>
          <p:cNvPr id="485" name="Line 181"/>
          <p:cNvSpPr/>
          <p:nvPr/>
        </p:nvSpPr>
        <p:spPr>
          <a:xfrm>
            <a:off x="5419755" y="3338530"/>
            <a:ext cx="1" cy="112714"/>
          </a:xfrm>
          <a:prstGeom prst="line">
            <a:avLst/>
          </a:prstGeom>
          <a:ln w="28575" cap="rnd">
            <a:solidFill>
              <a:srgbClr val="808080"/>
            </a:solidFill>
            <a:prstDash val="sysDot"/>
          </a:ln>
        </p:spPr>
        <p:txBody>
          <a:bodyPr lIns="45719" rIns="45719"/>
          <a:lstStyle/>
          <a:p>
            <a:pPr/>
          </a:p>
        </p:txBody>
      </p:sp>
      <p:sp>
        <p:nvSpPr>
          <p:cNvPr id="486" name="Line 190"/>
          <p:cNvSpPr/>
          <p:nvPr/>
        </p:nvSpPr>
        <p:spPr>
          <a:xfrm>
            <a:off x="3395693" y="3870342"/>
            <a:ext cx="1" cy="468313"/>
          </a:xfrm>
          <a:prstGeom prst="line">
            <a:avLst/>
          </a:prstGeom>
          <a:ln w="28575" cap="rnd">
            <a:solidFill>
              <a:srgbClr val="808080"/>
            </a:solidFill>
            <a:prstDash val="sysDot"/>
          </a:ln>
        </p:spPr>
        <p:txBody>
          <a:bodyPr lIns="45719" rIns="45719"/>
          <a:lstStyle/>
          <a:p>
            <a:pPr/>
          </a:p>
        </p:txBody>
      </p:sp>
      <p:sp>
        <p:nvSpPr>
          <p:cNvPr id="487" name="Line 199"/>
          <p:cNvSpPr/>
          <p:nvPr/>
        </p:nvSpPr>
        <p:spPr>
          <a:xfrm>
            <a:off x="7473981" y="3852880"/>
            <a:ext cx="1" cy="468314"/>
          </a:xfrm>
          <a:prstGeom prst="line">
            <a:avLst/>
          </a:prstGeom>
          <a:ln w="28575" cap="rnd">
            <a:solidFill>
              <a:srgbClr val="808080"/>
            </a:solidFill>
            <a:prstDash val="sysDot"/>
          </a:ln>
        </p:spPr>
        <p:txBody>
          <a:bodyPr lIns="45719" rIns="45719"/>
          <a:lstStyle/>
          <a:p>
            <a:pPr/>
          </a:p>
        </p:txBody>
      </p:sp>
      <p:pic>
        <p:nvPicPr>
          <p:cNvPr id="488" name="IMG_5039.JPG" descr="IMG_503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5" y="845903"/>
            <a:ext cx="3186808" cy="2390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G_5057.JPG" descr="IMG_5057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6135" y="911045"/>
            <a:ext cx="2714641" cy="23900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90" name="IMG_5054.JPG" descr="IMG_505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7747" y="3316737"/>
            <a:ext cx="2615893" cy="3487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G_5055.JPG" descr="IMG_5055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41881" y="3287719"/>
            <a:ext cx="2874285" cy="354589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492" name="1024px-WIFI_icon.svg.png" descr="1024px-WIFI_icon.svg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30033" y="55293"/>
            <a:ext cx="702765" cy="724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任意多边形 56"/>
          <p:cNvSpPr/>
          <p:nvPr/>
        </p:nvSpPr>
        <p:spPr>
          <a:xfrm>
            <a:off x="6033441" y="1931132"/>
            <a:ext cx="678516" cy="2139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29" fill="norm" stroke="1" extrusionOk="0">
                <a:moveTo>
                  <a:pt x="21600" y="1340"/>
                </a:moveTo>
                <a:cubicBezTo>
                  <a:pt x="14009" y="-3471"/>
                  <a:pt x="4524" y="5267"/>
                  <a:pt x="0" y="18129"/>
                </a:cubicBezTo>
              </a:path>
            </a:pathLst>
          </a:custGeom>
          <a:ln w="25400">
            <a:solidFill>
              <a:srgbClr val="B2B2B2">
                <a:alpha val="50000"/>
              </a:srgbClr>
            </a:solidFill>
            <a:prstDash val="sysDash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6" name="任意多边形 57"/>
          <p:cNvSpPr/>
          <p:nvPr/>
        </p:nvSpPr>
        <p:spPr>
          <a:xfrm>
            <a:off x="6345756" y="638287"/>
            <a:ext cx="2012951" cy="93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518" y="19130"/>
                  <a:pt x="18034" y="8461"/>
                  <a:pt x="21600" y="0"/>
                </a:cubicBezTo>
              </a:path>
            </a:pathLst>
          </a:custGeom>
          <a:ln w="25400">
            <a:solidFill>
              <a:srgbClr val="B2B2B2">
                <a:alpha val="50000"/>
              </a:srgbClr>
            </a:solidFill>
            <a:prstDash val="sysDash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7" name="任意多边形 59"/>
          <p:cNvSpPr/>
          <p:nvPr/>
        </p:nvSpPr>
        <p:spPr>
          <a:xfrm>
            <a:off x="6439589" y="884404"/>
            <a:ext cx="1839370" cy="1247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228" y="3166"/>
                  <a:pt x="4951" y="10366"/>
                  <a:pt x="0" y="21600"/>
                </a:cubicBezTo>
              </a:path>
            </a:pathLst>
          </a:custGeom>
          <a:ln w="25400">
            <a:solidFill>
              <a:srgbClr val="B2B2B2">
                <a:alpha val="50000"/>
              </a:srgbClr>
            </a:solidFill>
            <a:prstDash val="sysDash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8" name="Model"/>
          <p:cNvSpPr/>
          <p:nvPr/>
        </p:nvSpPr>
        <p:spPr>
          <a:xfrm>
            <a:off x="266732" y="400367"/>
            <a:ext cx="1301389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Model</a:t>
            </a:r>
          </a:p>
        </p:txBody>
      </p:sp>
      <p:pic>
        <p:nvPicPr>
          <p:cNvPr id="499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0969" y="194993"/>
            <a:ext cx="702765" cy="72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Screen Shot 2017-04-28 at 23.08.23.png" descr="Screen Shot 2017-04-28 at 23.08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" y="949550"/>
            <a:ext cx="56896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Screen Shot 2017-04-28 at 23.35.56.png" descr="Screen Shot 2017-04-28 at 23.35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8575" y="4402583"/>
            <a:ext cx="48133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Screen Shot 2017-04-28 at 23.35.36.png" descr="Screen Shot 2017-04-28 at 23.35.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560" y="1451426"/>
            <a:ext cx="59182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Hypotheses"/>
          <p:cNvSpPr/>
          <p:nvPr/>
        </p:nvSpPr>
        <p:spPr>
          <a:xfrm>
            <a:off x="1662008" y="6056966"/>
            <a:ext cx="1254235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Hypotheses</a:t>
            </a:r>
          </a:p>
        </p:txBody>
      </p:sp>
      <p:sp>
        <p:nvSpPr>
          <p:cNvPr id="504" name="Model Descriptions"/>
          <p:cNvSpPr/>
          <p:nvPr/>
        </p:nvSpPr>
        <p:spPr>
          <a:xfrm>
            <a:off x="279432" y="5546390"/>
            <a:ext cx="1986134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Model Descriptions</a:t>
            </a:r>
          </a:p>
        </p:txBody>
      </p:sp>
      <p:sp>
        <p:nvSpPr>
          <p:cNvPr id="505" name="Arrow"/>
          <p:cNvSpPr/>
          <p:nvPr/>
        </p:nvSpPr>
        <p:spPr>
          <a:xfrm>
            <a:off x="2959100" y="5776563"/>
            <a:ext cx="1270000" cy="931646"/>
          </a:xfrm>
          <a:prstGeom prst="rightArrow">
            <a:avLst>
              <a:gd name="adj1" fmla="val 32000"/>
              <a:gd name="adj2" fmla="val 8724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6" name="Arrow"/>
          <p:cNvSpPr/>
          <p:nvPr/>
        </p:nvSpPr>
        <p:spPr>
          <a:xfrm flipH="1" rot="5400000">
            <a:off x="730109" y="4604263"/>
            <a:ext cx="1084780" cy="803970"/>
          </a:xfrm>
          <a:prstGeom prst="rightArrow">
            <a:avLst>
              <a:gd name="adj1" fmla="val 34000"/>
              <a:gd name="adj2" fmla="val 10490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ounded Rectangle"/>
          <p:cNvSpPr/>
          <p:nvPr/>
        </p:nvSpPr>
        <p:spPr>
          <a:xfrm>
            <a:off x="339923" y="1863599"/>
            <a:ext cx="4236394" cy="4685160"/>
          </a:xfrm>
          <a:prstGeom prst="roundRect">
            <a:avLst>
              <a:gd name="adj" fmla="val 34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09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0" name="Line"/>
          <p:cNvSpPr/>
          <p:nvPr/>
        </p:nvSpPr>
        <p:spPr>
          <a:xfrm>
            <a:off x="5038724" y="2536825"/>
            <a:ext cx="1589" cy="3208338"/>
          </a:xfrm>
          <a:prstGeom prst="line">
            <a:avLst/>
          </a:prstGeom>
          <a:ln w="12700">
            <a:solidFill>
              <a:srgbClr val="FEFFFF">
                <a:alpha val="50000"/>
              </a:srgbClr>
            </a:solidFill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511" name="Assumptions"/>
          <p:cNvSpPr/>
          <p:nvPr/>
        </p:nvSpPr>
        <p:spPr>
          <a:xfrm>
            <a:off x="241332" y="303847"/>
            <a:ext cx="257610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Assumptions</a:t>
            </a:r>
          </a:p>
        </p:txBody>
      </p:sp>
      <p:pic>
        <p:nvPicPr>
          <p:cNvPr id="512" name="1a.png" descr="1a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23" y="2130896"/>
            <a:ext cx="4119663" cy="4253457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Homogeneity of Variance"/>
          <p:cNvSpPr/>
          <p:nvPr/>
        </p:nvSpPr>
        <p:spPr>
          <a:xfrm>
            <a:off x="1123417" y="1249468"/>
            <a:ext cx="2527274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Homogeneity of Variance</a:t>
            </a:r>
          </a:p>
        </p:txBody>
      </p:sp>
      <p:pic>
        <p:nvPicPr>
          <p:cNvPr id="514" name="1b.png" descr="1b.png"/>
          <p:cNvPicPr>
            <a:picLocks noChangeAspect="0"/>
          </p:cNvPicPr>
          <p:nvPr/>
        </p:nvPicPr>
        <p:blipFill>
          <a:blip r:embed="rId3">
            <a:extLst/>
          </a:blip>
          <a:srcRect l="3250" t="666" r="6455" b="667"/>
          <a:stretch>
            <a:fillRect/>
          </a:stretch>
        </p:blipFill>
        <p:spPr>
          <a:xfrm>
            <a:off x="4759597" y="1863624"/>
            <a:ext cx="4236245" cy="4685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9" y="0"/>
                </a:moveTo>
                <a:cubicBezTo>
                  <a:pt x="331" y="0"/>
                  <a:pt x="0" y="299"/>
                  <a:pt x="0" y="668"/>
                </a:cubicBezTo>
                <a:lnTo>
                  <a:pt x="0" y="20932"/>
                </a:lnTo>
                <a:cubicBezTo>
                  <a:pt x="0" y="21301"/>
                  <a:pt x="331" y="21600"/>
                  <a:pt x="739" y="21600"/>
                </a:cubicBezTo>
                <a:lnTo>
                  <a:pt x="20861" y="21600"/>
                </a:lnTo>
                <a:cubicBezTo>
                  <a:pt x="21269" y="21600"/>
                  <a:pt x="21600" y="21301"/>
                  <a:pt x="21600" y="20932"/>
                </a:cubicBezTo>
                <a:lnTo>
                  <a:pt x="21600" y="668"/>
                </a:lnTo>
                <a:cubicBezTo>
                  <a:pt x="21600" y="299"/>
                  <a:pt x="21269" y="0"/>
                  <a:pt x="20861" y="0"/>
                </a:cubicBezTo>
                <a:lnTo>
                  <a:pt x="739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515" name="Normality"/>
          <p:cNvSpPr/>
          <p:nvPr/>
        </p:nvSpPr>
        <p:spPr>
          <a:xfrm>
            <a:off x="6352177" y="1249468"/>
            <a:ext cx="1051085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Normality</a:t>
            </a:r>
          </a:p>
        </p:txBody>
      </p:sp>
      <p:pic>
        <p:nvPicPr>
          <p:cNvPr id="516" name="1024px-WIFI_icon.svg.png" descr="1024px-WIFI_icon.svg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9" name="Box-Cox Transformation"/>
          <p:cNvSpPr/>
          <p:nvPr/>
        </p:nvSpPr>
        <p:spPr>
          <a:xfrm>
            <a:off x="266732" y="159385"/>
            <a:ext cx="4626804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Box-Cox Transformation</a:t>
            </a:r>
          </a:p>
        </p:txBody>
      </p:sp>
      <p:pic>
        <p:nvPicPr>
          <p:cNvPr id="520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Screen Shot 2017-04-29 at 00.06.40.png" descr="Screen Shot 2017-04-29 at 00.06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561" y="703064"/>
            <a:ext cx="5223390" cy="390391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522" name="The result suggests that λ=0.4, that is, the response Speed will be transformed to Speed0.4 in order to maximize R2.…"/>
          <p:cNvSpPr/>
          <p:nvPr/>
        </p:nvSpPr>
        <p:spPr>
          <a:xfrm>
            <a:off x="5294338" y="704299"/>
            <a:ext cx="3779030" cy="364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The result suggests that λ=0.4, that is, the response </a:t>
            </a:r>
            <a:r>
              <a:t>Speed </a:t>
            </a:r>
            <a:r>
              <a:t>will be transformed to </a:t>
            </a:r>
            <a:r>
              <a:t>Speed</a:t>
            </a:r>
            <a:r>
              <a:rPr baseline="31999"/>
              <a:t>0.4</a:t>
            </a:r>
            <a:r>
              <a:rPr baseline="31999"/>
              <a:t> </a:t>
            </a:r>
            <a:r>
              <a:t>in order to maximize R</a:t>
            </a:r>
            <a:r>
              <a:rPr baseline="31999"/>
              <a:t>2</a:t>
            </a:r>
            <a:r>
              <a:t>.</a:t>
            </a:r>
            <a:r>
              <a:t>  </a:t>
            </a:r>
          </a:p>
          <a:p>
            <a:pPr/>
          </a:p>
          <a:p>
            <a:pPr/>
            <a:r>
              <a:t>However, </a:t>
            </a:r>
            <a:r>
              <a:t>Speed</a:t>
            </a:r>
            <a:r>
              <a:rPr baseline="31999"/>
              <a:t>0.4 </a:t>
            </a:r>
            <a:r>
              <a:t>and</a:t>
            </a:r>
            <a:r>
              <a:t> log(Speed) </a:t>
            </a:r>
            <a:r>
              <a:t>are very close within the range of my WiFi speed (2-15), and R</a:t>
            </a:r>
            <a:r>
              <a:rPr baseline="31999"/>
              <a:t>2 </a:t>
            </a:r>
            <a:r>
              <a:t>for  </a:t>
            </a:r>
            <a:r>
              <a:t>log(Speed) is 0.9144, which is very close to the </a:t>
            </a:r>
            <a:r>
              <a:t>R</a:t>
            </a:r>
            <a:r>
              <a:rPr baseline="31999"/>
              <a:t>2 </a:t>
            </a:r>
            <a:r>
              <a:t>for </a:t>
            </a:r>
            <a:r>
              <a:t>Speed</a:t>
            </a:r>
            <a:r>
              <a:rPr baseline="31999"/>
              <a:t>0.4 </a:t>
            </a:r>
            <a:r>
              <a:t>(0.9149). </a:t>
            </a:r>
          </a:p>
          <a:p>
            <a:pPr/>
          </a:p>
          <a:p>
            <a:pPr/>
            <a:r>
              <a:t>It is easier to interpret the results when using log(Speed). So I transformed</a:t>
            </a:r>
            <a:r>
              <a:t> speed</a:t>
            </a:r>
            <a:r>
              <a:t> to</a:t>
            </a:r>
            <a:r>
              <a:t> log(Speed).</a:t>
            </a:r>
          </a:p>
        </p:txBody>
      </p:sp>
      <p:pic>
        <p:nvPicPr>
          <p:cNvPr id="523" name="Screen Shot 2017-04-29 at 10.29.36.png" descr="Screen Shot 2017-04-29 at 10.29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600" y="4453334"/>
            <a:ext cx="6908800" cy="248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2a.png" descr="2a.png"/>
          <p:cNvPicPr>
            <a:picLocks noChangeAspect="0"/>
          </p:cNvPicPr>
          <p:nvPr/>
        </p:nvPicPr>
        <p:blipFill>
          <a:blip r:embed="rId2">
            <a:extLst/>
          </a:blip>
          <a:srcRect l="3" t="0" r="0" b="4"/>
          <a:stretch>
            <a:fillRect/>
          </a:stretch>
        </p:blipFill>
        <p:spPr>
          <a:xfrm>
            <a:off x="460573" y="1987036"/>
            <a:ext cx="4073424" cy="4510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526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Line"/>
          <p:cNvSpPr/>
          <p:nvPr/>
        </p:nvSpPr>
        <p:spPr>
          <a:xfrm>
            <a:off x="5038724" y="2536825"/>
            <a:ext cx="1589" cy="3208338"/>
          </a:xfrm>
          <a:prstGeom prst="line">
            <a:avLst/>
          </a:prstGeom>
          <a:ln w="12700">
            <a:solidFill>
              <a:srgbClr val="FEFFFF">
                <a:alpha val="50000"/>
              </a:srgbClr>
            </a:solidFill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528" name="Diagnostics Plots for transformed Data"/>
          <p:cNvSpPr/>
          <p:nvPr/>
        </p:nvSpPr>
        <p:spPr>
          <a:xfrm>
            <a:off x="241332" y="303847"/>
            <a:ext cx="7542794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Diagnostics Plots for transformed Data</a:t>
            </a:r>
          </a:p>
        </p:txBody>
      </p:sp>
      <p:sp>
        <p:nvSpPr>
          <p:cNvPr id="529" name="Homogeneity of Variance"/>
          <p:cNvSpPr/>
          <p:nvPr/>
        </p:nvSpPr>
        <p:spPr>
          <a:xfrm>
            <a:off x="1123417" y="1249468"/>
            <a:ext cx="2527274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Homogeneity of Variance</a:t>
            </a:r>
          </a:p>
        </p:txBody>
      </p:sp>
      <p:sp>
        <p:nvSpPr>
          <p:cNvPr id="530" name="Normality"/>
          <p:cNvSpPr/>
          <p:nvPr/>
        </p:nvSpPr>
        <p:spPr>
          <a:xfrm>
            <a:off x="6352177" y="1249468"/>
            <a:ext cx="1051085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/>
          </a:lstStyle>
          <a:p>
            <a:pPr/>
            <a:r>
              <a:t>Normality</a:t>
            </a:r>
          </a:p>
        </p:txBody>
      </p:sp>
      <p:pic>
        <p:nvPicPr>
          <p:cNvPr id="531" name="1024px-WIFI_icon.svg.png" descr="1024px-WIFI_icon.sv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2b.png" descr="2b.png"/>
          <p:cNvPicPr>
            <a:picLocks noChangeAspect="0"/>
          </p:cNvPicPr>
          <p:nvPr/>
        </p:nvPicPr>
        <p:blipFill>
          <a:blip r:embed="rId4">
            <a:extLst/>
          </a:blip>
          <a:srcRect l="5378" t="2" r="1" b="1674"/>
          <a:stretch>
            <a:fillRect/>
          </a:stretch>
        </p:blipFill>
        <p:spPr>
          <a:xfrm>
            <a:off x="4765947" y="1966489"/>
            <a:ext cx="4223545" cy="4577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" y="0"/>
                </a:moveTo>
                <a:cubicBezTo>
                  <a:pt x="21" y="58"/>
                  <a:pt x="0" y="115"/>
                  <a:pt x="0" y="178"/>
                </a:cubicBezTo>
                <a:lnTo>
                  <a:pt x="0" y="20917"/>
                </a:lnTo>
                <a:cubicBezTo>
                  <a:pt x="0" y="21294"/>
                  <a:pt x="332" y="21600"/>
                  <a:pt x="741" y="21600"/>
                </a:cubicBezTo>
                <a:lnTo>
                  <a:pt x="20924" y="21600"/>
                </a:lnTo>
                <a:cubicBezTo>
                  <a:pt x="21226" y="21600"/>
                  <a:pt x="21484" y="21432"/>
                  <a:pt x="21600" y="21194"/>
                </a:cubicBezTo>
                <a:lnTo>
                  <a:pt x="21600" y="0"/>
                </a:lnTo>
                <a:lnTo>
                  <a:pt x="39" y="0"/>
                </a:lnTo>
                <a:close/>
              </a:path>
            </a:pathLst>
          </a:cu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lide Number"/>
          <p:cNvSpPr/>
          <p:nvPr>
            <p:ph type="sldNum" sz="quarter" idx="2"/>
          </p:nvPr>
        </p:nvSpPr>
        <p:spPr>
          <a:xfrm>
            <a:off x="8497902" y="6406785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5" name="Results— Distance"/>
          <p:cNvSpPr/>
          <p:nvPr/>
        </p:nvSpPr>
        <p:spPr>
          <a:xfrm>
            <a:off x="63532" y="170179"/>
            <a:ext cx="3644985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Results— Distance</a:t>
            </a:r>
          </a:p>
        </p:txBody>
      </p:sp>
      <p:pic>
        <p:nvPicPr>
          <p:cNvPr id="536" name="1024px-WIFI_icon.svg.png" descr="1024px-WIFI_icon.svg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0669" y="12377"/>
            <a:ext cx="702765" cy="724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Screen Shot 2017-04-29 at 08.59.27.png" descr="Screen Shot 2017-04-29 at 08.5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1126" y="1422400"/>
            <a:ext cx="5384801" cy="40132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38" name="Table"/>
          <p:cNvGraphicFramePr/>
          <p:nvPr/>
        </p:nvGraphicFramePr>
        <p:xfrm>
          <a:off x="844550" y="5940742"/>
          <a:ext cx="7239000" cy="62484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966020"/>
                <a:gridCol w="537867"/>
                <a:gridCol w="1324669"/>
                <a:gridCol w="1402176"/>
                <a:gridCol w="1056878"/>
                <a:gridCol w="938687"/>
              </a:tblGrid>
              <a:tr h="27940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Source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Type III SS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Mean Square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F value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Pr&gt;F</a:t>
                      </a:r>
                    </a:p>
                  </a:txBody>
                  <a:tcPr marL="0" marR="0" marT="0" marB="0" anchor="t" anchorCtr="0" horzOverflow="overflow"/>
                </a:tc>
              </a:tr>
              <a:tr h="33274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Franklin Gothic Book"/>
                        </a:rPr>
                        <a:t>Distance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0.1438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0.0719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5.08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ym typeface="Franklin Gothic Book"/>
                        </a:rPr>
                        <a:t>0.008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539" name="Table"/>
          <p:cNvGraphicFramePr/>
          <p:nvPr/>
        </p:nvGraphicFramePr>
        <p:xfrm>
          <a:off x="590624" y="2418318"/>
          <a:ext cx="7366001" cy="50800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{C7B018BB-80A7-4F77-B60F-C8B233D01FF8}</a:tableStyleId>
              </a:tblPr>
              <a:tblGrid>
                <a:gridCol w="1206500"/>
                <a:gridCol w="1206500"/>
              </a:tblGrid>
              <a:tr h="695325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R Squared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0.9144</a:t>
                      </a:r>
                    </a:p>
                  </a:txBody>
                  <a:tcPr marL="0" marR="0" marT="0" marB="0" anchor="t" anchorCtr="0" horzOverflow="overflow"/>
                </a:tc>
              </a:tr>
              <a:tr h="695325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Model 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23</a:t>
                      </a:r>
                    </a:p>
                  </a:txBody>
                  <a:tcPr marL="0" marR="0" marT="0" marB="0" anchor="t" anchorCtr="0" horzOverflow="overflow"/>
                </a:tc>
              </a:tr>
              <a:tr h="695325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Error DF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96</a:t>
                      </a:r>
                    </a:p>
                  </a:txBody>
                  <a:tcPr marL="0" marR="0" marT="0" marB="0" anchor="t" anchorCtr="0" horzOverflow="overflow"/>
                </a:tc>
              </a:tr>
              <a:tr h="695325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Root MSE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A0504"/>
                          </a:solidFill>
                          <a:sym typeface="Franklin Gothic Book"/>
                        </a:rPr>
                        <a:t>0.1189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540" name="Model Summary"/>
          <p:cNvSpPr/>
          <p:nvPr/>
        </p:nvSpPr>
        <p:spPr>
          <a:xfrm>
            <a:off x="942467" y="1656079"/>
            <a:ext cx="1709315" cy="3708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Model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